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5"/>
    <p:sldMasterId id="2147483727" r:id="rId6"/>
    <p:sldMasterId id="2147483736" r:id="rId7"/>
    <p:sldMasterId id="2147483743" r:id="rId8"/>
  </p:sldMasterIdLst>
  <p:notesMasterIdLst>
    <p:notesMasterId r:id="rId16"/>
  </p:notesMasterIdLst>
  <p:handoutMasterIdLst>
    <p:handoutMasterId r:id="rId17"/>
  </p:handoutMasterIdLst>
  <p:sldIdLst>
    <p:sldId id="470" r:id="rId9"/>
    <p:sldId id="492" r:id="rId10"/>
    <p:sldId id="542" r:id="rId11"/>
    <p:sldId id="532" r:id="rId12"/>
    <p:sldId id="534" r:id="rId13"/>
    <p:sldId id="496" r:id="rId14"/>
    <p:sldId id="495" r:id="rId15"/>
  </p:sldIdLst>
  <p:sldSz cx="9901238"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orient="horz" pos="709">
          <p15:clr>
            <a:srgbClr val="A4A3A4"/>
          </p15:clr>
        </p15:guide>
        <p15:guide id="3" pos="261">
          <p15:clr>
            <a:srgbClr val="A4A3A4"/>
          </p15:clr>
        </p15:guide>
        <p15:guide id="4" pos="31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Tekijä"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7C1"/>
    <a:srgbClr val="339E35"/>
    <a:srgbClr val="7AB800"/>
    <a:srgbClr val="007D57"/>
    <a:srgbClr val="9E2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p:cViewPr varScale="1">
        <p:scale>
          <a:sx n="111" d="100"/>
          <a:sy n="111" d="100"/>
        </p:scale>
        <p:origin x="1242" y="78"/>
      </p:cViewPr>
      <p:guideLst>
        <p:guide orient="horz" pos="3974"/>
        <p:guide orient="horz" pos="709"/>
        <p:guide pos="261"/>
        <p:guide pos="3165"/>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67D4FE5-A5F6-435A-80AD-83C1CF3E20F0}" type="datetimeFigureOut">
              <a:rPr lang="fi-FI" smtClean="0"/>
              <a:t>25.11.2025</a:t>
            </a:fld>
            <a:endParaRPr lang="fi-FI"/>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75F48C3-6FB5-4B69-BF3D-8D2DF6D9D176}" type="slidenum">
              <a:rPr lang="fi-FI" smtClean="0"/>
              <a:t>‹#›</a:t>
            </a:fld>
            <a:endParaRPr lang="fi-FI"/>
          </a:p>
        </p:txBody>
      </p:sp>
    </p:spTree>
    <p:extLst>
      <p:ext uri="{BB962C8B-B14F-4D97-AF65-F5344CB8AC3E}">
        <p14:creationId xmlns:p14="http://schemas.microsoft.com/office/powerpoint/2010/main" val="1477903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AF8F66-4AC9-47DE-87B5-7BB3B1859CC0}" type="datetimeFigureOut">
              <a:rPr lang="fi-FI" smtClean="0"/>
              <a:pPr/>
              <a:t>25.11.2025</a:t>
            </a:fld>
            <a:endParaRPr lang="fi-FI"/>
          </a:p>
        </p:txBody>
      </p:sp>
      <p:sp>
        <p:nvSpPr>
          <p:cNvPr id="4" name="Slide Image Placeholder 3"/>
          <p:cNvSpPr>
            <a:spLocks noGrp="1" noRot="1" noChangeAspect="1"/>
          </p:cNvSpPr>
          <p:nvPr>
            <p:ph type="sldImg" idx="2"/>
          </p:nvPr>
        </p:nvSpPr>
        <p:spPr>
          <a:xfrm>
            <a:off x="712788" y="744538"/>
            <a:ext cx="53721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F22C6C-7221-469C-87F5-4CEC1C848D91}" type="slidenum">
              <a:rPr lang="fi-FI" smtClean="0"/>
              <a:pPr/>
              <a:t>‹#›</a:t>
            </a:fld>
            <a:endParaRPr lang="fi-FI"/>
          </a:p>
        </p:txBody>
      </p:sp>
    </p:spTree>
    <p:extLst>
      <p:ext uri="{BB962C8B-B14F-4D97-AF65-F5344CB8AC3E}">
        <p14:creationId xmlns:p14="http://schemas.microsoft.com/office/powerpoint/2010/main" val="271657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6F22C6C-7221-469C-87F5-4CEC1C848D91}" type="slidenum">
              <a:rPr lang="fi-FI" smtClean="0"/>
              <a:pPr/>
              <a:t>1</a:t>
            </a:fld>
            <a:endParaRPr lang="fi-FI"/>
          </a:p>
        </p:txBody>
      </p:sp>
    </p:spTree>
    <p:extLst>
      <p:ext uri="{BB962C8B-B14F-4D97-AF65-F5344CB8AC3E}">
        <p14:creationId xmlns:p14="http://schemas.microsoft.com/office/powerpoint/2010/main" val="99711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a:p>
            <a:pPr marL="171450" indent="-171450">
              <a:buFontTx/>
              <a:buChar char="-"/>
            </a:pPr>
            <a:endParaRPr lang="fi-FI" dirty="0"/>
          </a:p>
        </p:txBody>
      </p:sp>
      <p:sp>
        <p:nvSpPr>
          <p:cNvPr id="4" name="Dian numeron paikkamerkki 3"/>
          <p:cNvSpPr>
            <a:spLocks noGrp="1"/>
          </p:cNvSpPr>
          <p:nvPr>
            <p:ph type="sldNum" sz="quarter" idx="10"/>
          </p:nvPr>
        </p:nvSpPr>
        <p:spPr/>
        <p:txBody>
          <a:bodyPr/>
          <a:lstStyle/>
          <a:p>
            <a:fld id="{C6F22C6C-7221-469C-87F5-4CEC1C848D91}" type="slidenum">
              <a:rPr lang="fi-FI" smtClean="0"/>
              <a:pPr/>
              <a:t>2</a:t>
            </a:fld>
            <a:endParaRPr lang="fi-FI" dirty="0"/>
          </a:p>
        </p:txBody>
      </p:sp>
    </p:spTree>
    <p:extLst>
      <p:ext uri="{BB962C8B-B14F-4D97-AF65-F5344CB8AC3E}">
        <p14:creationId xmlns:p14="http://schemas.microsoft.com/office/powerpoint/2010/main" val="343594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6F22C6C-7221-469C-87F5-4CEC1C848D91}" type="slidenum">
              <a:rPr lang="fi-FI" smtClean="0"/>
              <a:pPr/>
              <a:t>6</a:t>
            </a:fld>
            <a:endParaRPr lang="fi-FI"/>
          </a:p>
        </p:txBody>
      </p:sp>
    </p:spTree>
    <p:extLst>
      <p:ext uri="{BB962C8B-B14F-4D97-AF65-F5344CB8AC3E}">
        <p14:creationId xmlns:p14="http://schemas.microsoft.com/office/powerpoint/2010/main" val="425164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C6F22C6C-7221-469C-87F5-4CEC1C848D91}" type="slidenum">
              <a:rPr lang="fi-FI" smtClean="0"/>
              <a:pPr/>
              <a:t>7</a:t>
            </a:fld>
            <a:endParaRPr lang="fi-FI"/>
          </a:p>
        </p:txBody>
      </p:sp>
    </p:spTree>
    <p:extLst>
      <p:ext uri="{BB962C8B-B14F-4D97-AF65-F5344CB8AC3E}">
        <p14:creationId xmlns:p14="http://schemas.microsoft.com/office/powerpoint/2010/main" val="217725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icture Placeholder 7"/>
          <p:cNvSpPr>
            <a:spLocks noGrp="1"/>
          </p:cNvSpPr>
          <p:nvPr>
            <p:ph type="pic" sz="quarter" idx="14"/>
          </p:nvPr>
        </p:nvSpPr>
        <p:spPr>
          <a:xfrm>
            <a:off x="5356979" y="2594004"/>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
        <p:nvSpPr>
          <p:cNvPr id="2" name="Title 1"/>
          <p:cNvSpPr>
            <a:spLocks noGrp="1"/>
          </p:cNvSpPr>
          <p:nvPr>
            <p:ph type="title"/>
          </p:nvPr>
        </p:nvSpPr>
        <p:spPr>
          <a:xfrm>
            <a:off x="702147" y="2564904"/>
            <a:ext cx="5328592" cy="1584176"/>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5" name="Text Placeholder 4"/>
          <p:cNvSpPr>
            <a:spLocks noGrp="1"/>
          </p:cNvSpPr>
          <p:nvPr>
            <p:ph type="body" sz="quarter" idx="10"/>
          </p:nvPr>
        </p:nvSpPr>
        <p:spPr>
          <a:xfrm>
            <a:off x="697384" y="4363233"/>
            <a:ext cx="4659595" cy="720080"/>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en-US" dirty="0"/>
          </a:p>
        </p:txBody>
      </p:sp>
    </p:spTree>
    <p:extLst>
      <p:ext uri="{BB962C8B-B14F-4D97-AF65-F5344CB8AC3E}">
        <p14:creationId xmlns:p14="http://schemas.microsoft.com/office/powerpoint/2010/main" val="204932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90749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06154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3531084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40920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406349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413646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27170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293495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217908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18529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dia - Välisivu kuvalla">
    <p:spTree>
      <p:nvGrpSpPr>
        <p:cNvPr id="1" name=""/>
        <p:cNvGrpSpPr/>
        <p:nvPr/>
      </p:nvGrpSpPr>
      <p:grpSpPr>
        <a:xfrm>
          <a:off x="0" y="0"/>
          <a:ext cx="0" cy="0"/>
          <a:chOff x="0" y="0"/>
          <a:chExt cx="0" cy="0"/>
        </a:xfrm>
      </p:grpSpPr>
      <p:sp>
        <p:nvSpPr>
          <p:cNvPr id="3" name="Rectangle 2"/>
          <p:cNvSpPr/>
          <p:nvPr userDrawn="1"/>
        </p:nvSpPr>
        <p:spPr>
          <a:xfrm>
            <a:off x="-4670" y="398766"/>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0465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190860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85306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 Takakansi_osoitteella">
    <p:spTree>
      <p:nvGrpSpPr>
        <p:cNvPr id="1" name=""/>
        <p:cNvGrpSpPr/>
        <p:nvPr/>
      </p:nvGrpSpPr>
      <p:grpSpPr>
        <a:xfrm>
          <a:off x="0" y="0"/>
          <a:ext cx="0" cy="0"/>
          <a:chOff x="0" y="0"/>
          <a:chExt cx="0" cy="0"/>
        </a:xfrm>
      </p:grpSpPr>
      <p:sp>
        <p:nvSpPr>
          <p:cNvPr id="5" name="Rectangle 4"/>
          <p:cNvSpPr/>
          <p:nvPr userDrawn="1"/>
        </p:nvSpPr>
        <p:spPr>
          <a:xfrm>
            <a:off x="1" y="0"/>
            <a:ext cx="9901237" cy="6453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itle 8"/>
          <p:cNvSpPr txBox="1">
            <a:spLocks/>
          </p:cNvSpPr>
          <p:nvPr userDrawn="1"/>
        </p:nvSpPr>
        <p:spPr>
          <a:xfrm>
            <a:off x="1278211" y="5157192"/>
            <a:ext cx="4680520" cy="1512168"/>
          </a:xfrm>
          <a:prstGeom prst="rect">
            <a:avLst/>
          </a:prstGeom>
        </p:spPr>
        <p:txBody>
          <a:bodyPr/>
          <a:lstStyle>
            <a:lvl1pPr algn="l" defTabSz="914400" rtl="0" eaLnBrk="1" latinLnBrk="0" hangingPunct="1">
              <a:lnSpc>
                <a:spcPct val="150000"/>
              </a:lnSpc>
              <a:spcBef>
                <a:spcPct val="0"/>
              </a:spcBef>
              <a:buNone/>
              <a:defRPr sz="1100" b="0" kern="1200">
                <a:solidFill>
                  <a:schemeClr val="tx1"/>
                </a:solidFill>
                <a:latin typeface="+mj-lt"/>
                <a:ea typeface="+mj-ea"/>
                <a:cs typeface="+mj-cs"/>
              </a:defRPr>
            </a:lvl1pPr>
          </a:lstStyle>
          <a:p>
            <a:r>
              <a:rPr lang="fi-FI" dirty="0" err="1">
                <a:solidFill>
                  <a:srgbClr val="000000"/>
                </a:solidFill>
              </a:rPr>
              <a:t>Kumpulantie</a:t>
            </a:r>
            <a:r>
              <a:rPr lang="fi-FI" dirty="0">
                <a:solidFill>
                  <a:srgbClr val="000000"/>
                </a:solidFill>
              </a:rPr>
              <a:t> 9, 00520 Helsinki</a:t>
            </a:r>
            <a:br>
              <a:rPr lang="fi-FI" dirty="0">
                <a:solidFill>
                  <a:srgbClr val="000000"/>
                </a:solidFill>
              </a:rPr>
            </a:br>
            <a:r>
              <a:rPr lang="fi-FI" dirty="0">
                <a:solidFill>
                  <a:srgbClr val="000000"/>
                </a:solidFill>
              </a:rPr>
              <a:t>PL 467, 00101 Helsinki</a:t>
            </a:r>
            <a:br>
              <a:rPr lang="fi-FI" dirty="0">
                <a:solidFill>
                  <a:srgbClr val="000000"/>
                </a:solidFill>
              </a:rPr>
            </a:br>
            <a:r>
              <a:rPr lang="fi-FI" dirty="0">
                <a:solidFill>
                  <a:srgbClr val="000000"/>
                </a:solidFill>
              </a:rPr>
              <a:t>Puhelin 029 534 5000</a:t>
            </a:r>
            <a:br>
              <a:rPr lang="fi-FI" dirty="0">
                <a:solidFill>
                  <a:srgbClr val="000000"/>
                </a:solidFill>
              </a:rPr>
            </a:br>
            <a:r>
              <a:rPr lang="fi-FI" dirty="0">
                <a:solidFill>
                  <a:srgbClr val="000000"/>
                </a:solidFill>
              </a:rPr>
              <a:t>www.saantelyelin.fi</a:t>
            </a: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7059" y="4599075"/>
            <a:ext cx="2203496" cy="630841"/>
          </a:xfrm>
          <a:prstGeom prst="rect">
            <a:avLst/>
          </a:prstGeom>
        </p:spPr>
      </p:pic>
    </p:spTree>
    <p:extLst>
      <p:ext uri="{BB962C8B-B14F-4D97-AF65-F5344CB8AC3E}">
        <p14:creationId xmlns:p14="http://schemas.microsoft.com/office/powerpoint/2010/main" val="76605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2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8695084" cy="4608512"/>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365512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_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Tree>
    <p:extLst>
      <p:ext uri="{BB962C8B-B14F-4D97-AF65-F5344CB8AC3E}">
        <p14:creationId xmlns:p14="http://schemas.microsoft.com/office/powerpoint/2010/main" val="130240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9_Peruskalvo_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6792"/>
            <a:ext cx="4806651" cy="4752528"/>
          </a:xfrm>
        </p:spPr>
        <p:txBody>
          <a:bodyPr/>
          <a:lstStyle>
            <a:lvl1pPr marL="270000" indent="-270000">
              <a:buFont typeface="Arial"/>
              <a:buChar char="•"/>
              <a:defRPr/>
            </a:lvl1pPr>
            <a:lvl2pPr marL="540000" indent="-270000">
              <a:buFont typeface="Arial"/>
              <a:buChar char="•"/>
              <a:defRPr/>
            </a:lvl2pPr>
            <a:lvl3pPr marL="810000" indent="-270000">
              <a:buFont typeface="Arial"/>
              <a:buChar char="•"/>
              <a:defRPr/>
            </a:lvl3pPr>
            <a:lvl4pPr marL="1080000" indent="-270000">
              <a:buFont typeface="Arial"/>
              <a:buChar char="•"/>
              <a:defRPr/>
            </a:lvl4pPr>
            <a:lvl5pPr marL="1350000" indent="-270000">
              <a:buFont typeface="Arial"/>
              <a:buChar char="•"/>
              <a:defRPr/>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12" name="Picture Placeholder 7"/>
          <p:cNvSpPr>
            <a:spLocks noGrp="1"/>
          </p:cNvSpPr>
          <p:nvPr>
            <p:ph type="pic" sz="quarter" idx="14"/>
          </p:nvPr>
        </p:nvSpPr>
        <p:spPr>
          <a:xfrm>
            <a:off x="5344302" y="2102693"/>
            <a:ext cx="4549139" cy="4258539"/>
          </a:xfrm>
          <a:custGeom>
            <a:avLst/>
            <a:gdLst>
              <a:gd name="connsiteX0" fmla="*/ 705129 w 4230688"/>
              <a:gd name="connsiteY0" fmla="*/ 0 h 4508500"/>
              <a:gd name="connsiteX1" fmla="*/ 4230688 w 4230688"/>
              <a:gd name="connsiteY1" fmla="*/ 0 h 4508500"/>
              <a:gd name="connsiteX2" fmla="*/ 4230688 w 4230688"/>
              <a:gd name="connsiteY2" fmla="*/ 0 h 4508500"/>
              <a:gd name="connsiteX3" fmla="*/ 4230688 w 4230688"/>
              <a:gd name="connsiteY3" fmla="*/ 3803371 h 4508500"/>
              <a:gd name="connsiteX4" fmla="*/ 3525559 w 4230688"/>
              <a:gd name="connsiteY4" fmla="*/ 4508500 h 4508500"/>
              <a:gd name="connsiteX5" fmla="*/ 0 w 4230688"/>
              <a:gd name="connsiteY5" fmla="*/ 4508500 h 4508500"/>
              <a:gd name="connsiteX6" fmla="*/ 0 w 4230688"/>
              <a:gd name="connsiteY6" fmla="*/ 4508500 h 4508500"/>
              <a:gd name="connsiteX7" fmla="*/ 0 w 4230688"/>
              <a:gd name="connsiteY7" fmla="*/ 705129 h 4508500"/>
              <a:gd name="connsiteX8" fmla="*/ 705129 w 4230688"/>
              <a:gd name="connsiteY8" fmla="*/ 0 h 4508500"/>
              <a:gd name="connsiteX0" fmla="*/ 705129 w 4361683"/>
              <a:gd name="connsiteY0" fmla="*/ 0 h 4519840"/>
              <a:gd name="connsiteX1" fmla="*/ 4230688 w 4361683"/>
              <a:gd name="connsiteY1" fmla="*/ 0 h 4519840"/>
              <a:gd name="connsiteX2" fmla="*/ 4230688 w 4361683"/>
              <a:gd name="connsiteY2" fmla="*/ 0 h 4519840"/>
              <a:gd name="connsiteX3" fmla="*/ 4230688 w 4361683"/>
              <a:gd name="connsiteY3" fmla="*/ 3803371 h 4519840"/>
              <a:gd name="connsiteX4" fmla="*/ 4171939 w 4361683"/>
              <a:gd name="connsiteY4" fmla="*/ 4519840 h 4519840"/>
              <a:gd name="connsiteX5" fmla="*/ 0 w 4361683"/>
              <a:gd name="connsiteY5" fmla="*/ 4508500 h 4519840"/>
              <a:gd name="connsiteX6" fmla="*/ 0 w 4361683"/>
              <a:gd name="connsiteY6" fmla="*/ 4508500 h 4519840"/>
              <a:gd name="connsiteX7" fmla="*/ 0 w 4361683"/>
              <a:gd name="connsiteY7" fmla="*/ 705129 h 4519840"/>
              <a:gd name="connsiteX8" fmla="*/ 705129 w 4361683"/>
              <a:gd name="connsiteY8" fmla="*/ 0 h 4519840"/>
              <a:gd name="connsiteX0" fmla="*/ 705129 w 4361683"/>
              <a:gd name="connsiteY0" fmla="*/ 0 h 4519841"/>
              <a:gd name="connsiteX1" fmla="*/ 4230688 w 4361683"/>
              <a:gd name="connsiteY1" fmla="*/ 0 h 4519841"/>
              <a:gd name="connsiteX2" fmla="*/ 4230688 w 4361683"/>
              <a:gd name="connsiteY2" fmla="*/ 0 h 4519841"/>
              <a:gd name="connsiteX3" fmla="*/ 4230688 w 4361683"/>
              <a:gd name="connsiteY3" fmla="*/ 3803371 h 4519841"/>
              <a:gd name="connsiteX4" fmla="*/ 4171939 w 4361683"/>
              <a:gd name="connsiteY4" fmla="*/ 4519840 h 4519841"/>
              <a:gd name="connsiteX5" fmla="*/ 0 w 4361683"/>
              <a:gd name="connsiteY5" fmla="*/ 4508500 h 4519841"/>
              <a:gd name="connsiteX6" fmla="*/ 1973160 w 4361683"/>
              <a:gd name="connsiteY6" fmla="*/ 4519841 h 4519841"/>
              <a:gd name="connsiteX7" fmla="*/ 0 w 4361683"/>
              <a:gd name="connsiteY7" fmla="*/ 705129 h 4519841"/>
              <a:gd name="connsiteX8" fmla="*/ 705129 w 4361683"/>
              <a:gd name="connsiteY8" fmla="*/ 0 h 451984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85560 w 4747243"/>
              <a:gd name="connsiteY5" fmla="*/ 4508500 h 4542521"/>
              <a:gd name="connsiteX6" fmla="*/ 0 w 4747243"/>
              <a:gd name="connsiteY6" fmla="*/ 4542521 h 4542521"/>
              <a:gd name="connsiteX7" fmla="*/ 385560 w 4747243"/>
              <a:gd name="connsiteY7" fmla="*/ 705129 h 4542521"/>
              <a:gd name="connsiteX8" fmla="*/ 1090689 w 4747243"/>
              <a:gd name="connsiteY8" fmla="*/ 0 h 4542521"/>
              <a:gd name="connsiteX0" fmla="*/ 1090689 w 4747243"/>
              <a:gd name="connsiteY0" fmla="*/ 0 h 4542521"/>
              <a:gd name="connsiteX1" fmla="*/ 4616248 w 4747243"/>
              <a:gd name="connsiteY1" fmla="*/ 0 h 4542521"/>
              <a:gd name="connsiteX2" fmla="*/ 4616248 w 4747243"/>
              <a:gd name="connsiteY2" fmla="*/ 0 h 4542521"/>
              <a:gd name="connsiteX3" fmla="*/ 4616248 w 4747243"/>
              <a:gd name="connsiteY3" fmla="*/ 3803371 h 4542521"/>
              <a:gd name="connsiteX4" fmla="*/ 4557499 w 4747243"/>
              <a:gd name="connsiteY4" fmla="*/ 4519840 h 4542521"/>
              <a:gd name="connsiteX5" fmla="*/ 3095820 w 4747243"/>
              <a:gd name="connsiteY5" fmla="*/ 4497160 h 4542521"/>
              <a:gd name="connsiteX6" fmla="*/ 0 w 4747243"/>
              <a:gd name="connsiteY6" fmla="*/ 4542521 h 4542521"/>
              <a:gd name="connsiteX7" fmla="*/ 385560 w 4747243"/>
              <a:gd name="connsiteY7" fmla="*/ 705129 h 4542521"/>
              <a:gd name="connsiteX8" fmla="*/ 1090689 w 4747243"/>
              <a:gd name="connsiteY8" fmla="*/ 0 h 4542521"/>
              <a:gd name="connsiteX0" fmla="*/ 705129 w 4361683"/>
              <a:gd name="connsiteY0" fmla="*/ 0 h 4542521"/>
              <a:gd name="connsiteX1" fmla="*/ 4230688 w 4361683"/>
              <a:gd name="connsiteY1" fmla="*/ 0 h 4542521"/>
              <a:gd name="connsiteX2" fmla="*/ 4230688 w 4361683"/>
              <a:gd name="connsiteY2" fmla="*/ 0 h 4542521"/>
              <a:gd name="connsiteX3" fmla="*/ 4230688 w 4361683"/>
              <a:gd name="connsiteY3" fmla="*/ 3803371 h 4542521"/>
              <a:gd name="connsiteX4" fmla="*/ 4171939 w 4361683"/>
              <a:gd name="connsiteY4" fmla="*/ 4519840 h 4542521"/>
              <a:gd name="connsiteX5" fmla="*/ 2710260 w 4361683"/>
              <a:gd name="connsiteY5" fmla="*/ 4497160 h 4542521"/>
              <a:gd name="connsiteX6" fmla="*/ 975240 w 4361683"/>
              <a:gd name="connsiteY6" fmla="*/ 4542521 h 4542521"/>
              <a:gd name="connsiteX7" fmla="*/ 0 w 4361683"/>
              <a:gd name="connsiteY7" fmla="*/ 705129 h 4542521"/>
              <a:gd name="connsiteX8" fmla="*/ 705129 w 4361683"/>
              <a:gd name="connsiteY8" fmla="*/ 0 h 4542521"/>
              <a:gd name="connsiteX0" fmla="*/ 682449 w 4339003"/>
              <a:gd name="connsiteY0" fmla="*/ 0 h 4542521"/>
              <a:gd name="connsiteX1" fmla="*/ 4208008 w 4339003"/>
              <a:gd name="connsiteY1" fmla="*/ 0 h 4542521"/>
              <a:gd name="connsiteX2" fmla="*/ 4208008 w 4339003"/>
              <a:gd name="connsiteY2" fmla="*/ 0 h 4542521"/>
              <a:gd name="connsiteX3" fmla="*/ 4208008 w 4339003"/>
              <a:gd name="connsiteY3" fmla="*/ 3803371 h 4542521"/>
              <a:gd name="connsiteX4" fmla="*/ 4149259 w 4339003"/>
              <a:gd name="connsiteY4" fmla="*/ 4519840 h 4542521"/>
              <a:gd name="connsiteX5" fmla="*/ 2687580 w 4339003"/>
              <a:gd name="connsiteY5" fmla="*/ 4497160 h 4542521"/>
              <a:gd name="connsiteX6" fmla="*/ 952560 w 4339003"/>
              <a:gd name="connsiteY6" fmla="*/ 4542521 h 4542521"/>
              <a:gd name="connsiteX7" fmla="*/ 0 w 4339003"/>
              <a:gd name="connsiteY7" fmla="*/ 3392762 h 4542521"/>
              <a:gd name="connsiteX8" fmla="*/ 682449 w 4339003"/>
              <a:gd name="connsiteY8" fmla="*/ 0 h 4542521"/>
              <a:gd name="connsiteX0" fmla="*/ 682449 w 4339003"/>
              <a:gd name="connsiteY0" fmla="*/ 0 h 4519840"/>
              <a:gd name="connsiteX1" fmla="*/ 4208008 w 4339003"/>
              <a:gd name="connsiteY1" fmla="*/ 0 h 4519840"/>
              <a:gd name="connsiteX2" fmla="*/ 4208008 w 4339003"/>
              <a:gd name="connsiteY2" fmla="*/ 0 h 4519840"/>
              <a:gd name="connsiteX3" fmla="*/ 4208008 w 4339003"/>
              <a:gd name="connsiteY3" fmla="*/ 3803371 h 4519840"/>
              <a:gd name="connsiteX4" fmla="*/ 4149259 w 4339003"/>
              <a:gd name="connsiteY4" fmla="*/ 4519840 h 4519840"/>
              <a:gd name="connsiteX5" fmla="*/ 2687580 w 4339003"/>
              <a:gd name="connsiteY5" fmla="*/ 4497160 h 4519840"/>
              <a:gd name="connsiteX6" fmla="*/ 555660 w 4339003"/>
              <a:gd name="connsiteY6" fmla="*/ 4519840 h 4519840"/>
              <a:gd name="connsiteX7" fmla="*/ 0 w 4339003"/>
              <a:gd name="connsiteY7" fmla="*/ 3392762 h 4519840"/>
              <a:gd name="connsiteX8" fmla="*/ 682449 w 4339003"/>
              <a:gd name="connsiteY8" fmla="*/ 0 h 4519840"/>
              <a:gd name="connsiteX0" fmla="*/ 682449 w 4339003"/>
              <a:gd name="connsiteY0" fmla="*/ 0 h 4520334"/>
              <a:gd name="connsiteX1" fmla="*/ 4208008 w 4339003"/>
              <a:gd name="connsiteY1" fmla="*/ 0 h 4520334"/>
              <a:gd name="connsiteX2" fmla="*/ 4208008 w 4339003"/>
              <a:gd name="connsiteY2" fmla="*/ 0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266416 h 4786750"/>
              <a:gd name="connsiteX1" fmla="*/ 4208008 w 4339003"/>
              <a:gd name="connsiteY1" fmla="*/ 266416 h 4786750"/>
              <a:gd name="connsiteX2" fmla="*/ 4208008 w 4339003"/>
              <a:gd name="connsiteY2" fmla="*/ 0 h 4786750"/>
              <a:gd name="connsiteX3" fmla="*/ 4208008 w 4339003"/>
              <a:gd name="connsiteY3" fmla="*/ 4069787 h 4786750"/>
              <a:gd name="connsiteX4" fmla="*/ 4149259 w 4339003"/>
              <a:gd name="connsiteY4" fmla="*/ 4786256 h 4786750"/>
              <a:gd name="connsiteX5" fmla="*/ 2687580 w 4339003"/>
              <a:gd name="connsiteY5" fmla="*/ 4763576 h 4786750"/>
              <a:gd name="connsiteX6" fmla="*/ 555660 w 4339003"/>
              <a:gd name="connsiteY6" fmla="*/ 4786256 h 4786750"/>
              <a:gd name="connsiteX7" fmla="*/ 0 w 4339003"/>
              <a:gd name="connsiteY7" fmla="*/ 3659178 h 4786750"/>
              <a:gd name="connsiteX8" fmla="*/ 682449 w 4339003"/>
              <a:gd name="connsiteY8" fmla="*/ 266416 h 4786750"/>
              <a:gd name="connsiteX0" fmla="*/ 682449 w 4339003"/>
              <a:gd name="connsiteY0" fmla="*/ 275297 h 4795631"/>
              <a:gd name="connsiteX1" fmla="*/ 3248856 w 4339003"/>
              <a:gd name="connsiteY1" fmla="*/ 0 h 4795631"/>
              <a:gd name="connsiteX2" fmla="*/ 4208008 w 4339003"/>
              <a:gd name="connsiteY2" fmla="*/ 8881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39003"/>
              <a:gd name="connsiteY0" fmla="*/ 275297 h 4795631"/>
              <a:gd name="connsiteX1" fmla="*/ 3248856 w 4339003"/>
              <a:gd name="connsiteY1" fmla="*/ 0 h 4795631"/>
              <a:gd name="connsiteX2" fmla="*/ 4199127 w 4339003"/>
              <a:gd name="connsiteY2" fmla="*/ 1864915 h 4795631"/>
              <a:gd name="connsiteX3" fmla="*/ 4208008 w 4339003"/>
              <a:gd name="connsiteY3" fmla="*/ 4078668 h 4795631"/>
              <a:gd name="connsiteX4" fmla="*/ 4149259 w 4339003"/>
              <a:gd name="connsiteY4" fmla="*/ 4795137 h 4795631"/>
              <a:gd name="connsiteX5" fmla="*/ 2687580 w 4339003"/>
              <a:gd name="connsiteY5" fmla="*/ 4772457 h 4795631"/>
              <a:gd name="connsiteX6" fmla="*/ 555660 w 4339003"/>
              <a:gd name="connsiteY6" fmla="*/ 4795137 h 4795631"/>
              <a:gd name="connsiteX7" fmla="*/ 0 w 4339003"/>
              <a:gd name="connsiteY7" fmla="*/ 3668059 h 4795631"/>
              <a:gd name="connsiteX8" fmla="*/ 682449 w 4339003"/>
              <a:gd name="connsiteY8" fmla="*/ 275297 h 4795631"/>
              <a:gd name="connsiteX0" fmla="*/ 682449 w 4347164"/>
              <a:gd name="connsiteY0" fmla="*/ 0 h 4520334"/>
              <a:gd name="connsiteX1" fmla="*/ 4208008 w 4347164"/>
              <a:gd name="connsiteY1" fmla="*/ 266416 h 4520334"/>
              <a:gd name="connsiteX2" fmla="*/ 4199127 w 4347164"/>
              <a:gd name="connsiteY2" fmla="*/ 1589618 h 4520334"/>
              <a:gd name="connsiteX3" fmla="*/ 4208008 w 4347164"/>
              <a:gd name="connsiteY3" fmla="*/ 3803371 h 4520334"/>
              <a:gd name="connsiteX4" fmla="*/ 4149259 w 4347164"/>
              <a:gd name="connsiteY4" fmla="*/ 4519840 h 4520334"/>
              <a:gd name="connsiteX5" fmla="*/ 2687580 w 4347164"/>
              <a:gd name="connsiteY5" fmla="*/ 4497160 h 4520334"/>
              <a:gd name="connsiteX6" fmla="*/ 555660 w 4347164"/>
              <a:gd name="connsiteY6" fmla="*/ 4519840 h 4520334"/>
              <a:gd name="connsiteX7" fmla="*/ 0 w 4347164"/>
              <a:gd name="connsiteY7" fmla="*/ 3392762 h 4520334"/>
              <a:gd name="connsiteX8" fmla="*/ 682449 w 4347164"/>
              <a:gd name="connsiteY8" fmla="*/ 0 h 4520334"/>
              <a:gd name="connsiteX0" fmla="*/ 682449 w 4339003"/>
              <a:gd name="connsiteY0" fmla="*/ 0 h 4520334"/>
              <a:gd name="connsiteX1" fmla="*/ 4208008 w 4339003"/>
              <a:gd name="connsiteY1" fmla="*/ 266416 h 4520334"/>
              <a:gd name="connsiteX2" fmla="*/ 4199127 w 4339003"/>
              <a:gd name="connsiteY2" fmla="*/ 1589618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08008 w 4339003"/>
              <a:gd name="connsiteY1" fmla="*/ 26641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682449 w 4339003"/>
              <a:gd name="connsiteY0" fmla="*/ 0 h 4520334"/>
              <a:gd name="connsiteX1" fmla="*/ 4216889 w 4339003"/>
              <a:gd name="connsiteY1" fmla="*/ 1083426 h 4520334"/>
              <a:gd name="connsiteX2" fmla="*/ 4208008 w 4339003"/>
              <a:gd name="connsiteY2" fmla="*/ 2593119 h 4520334"/>
              <a:gd name="connsiteX3" fmla="*/ 4208008 w 4339003"/>
              <a:gd name="connsiteY3" fmla="*/ 3803371 h 4520334"/>
              <a:gd name="connsiteX4" fmla="*/ 4149259 w 4339003"/>
              <a:gd name="connsiteY4" fmla="*/ 4519840 h 4520334"/>
              <a:gd name="connsiteX5" fmla="*/ 2687580 w 4339003"/>
              <a:gd name="connsiteY5" fmla="*/ 4497160 h 4520334"/>
              <a:gd name="connsiteX6" fmla="*/ 555660 w 4339003"/>
              <a:gd name="connsiteY6" fmla="*/ 4519840 h 4520334"/>
              <a:gd name="connsiteX7" fmla="*/ 0 w 4339003"/>
              <a:gd name="connsiteY7" fmla="*/ 3392762 h 4520334"/>
              <a:gd name="connsiteX8" fmla="*/ 682449 w 4339003"/>
              <a:gd name="connsiteY8" fmla="*/ 0 h 4520334"/>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2920468 w 4339003"/>
              <a:gd name="connsiteY0" fmla="*/ 0 h 4396007"/>
              <a:gd name="connsiteX1" fmla="*/ 4216889 w 4339003"/>
              <a:gd name="connsiteY1" fmla="*/ 959099 h 4396007"/>
              <a:gd name="connsiteX2" fmla="*/ 4208008 w 4339003"/>
              <a:gd name="connsiteY2" fmla="*/ 2468792 h 4396007"/>
              <a:gd name="connsiteX3" fmla="*/ 4208008 w 4339003"/>
              <a:gd name="connsiteY3" fmla="*/ 3679044 h 4396007"/>
              <a:gd name="connsiteX4" fmla="*/ 4149259 w 4339003"/>
              <a:gd name="connsiteY4" fmla="*/ 4395513 h 4396007"/>
              <a:gd name="connsiteX5" fmla="*/ 2687580 w 4339003"/>
              <a:gd name="connsiteY5" fmla="*/ 4372833 h 4396007"/>
              <a:gd name="connsiteX6" fmla="*/ 555660 w 4339003"/>
              <a:gd name="connsiteY6" fmla="*/ 4395513 h 4396007"/>
              <a:gd name="connsiteX7" fmla="*/ 0 w 4339003"/>
              <a:gd name="connsiteY7" fmla="*/ 3268435 h 4396007"/>
              <a:gd name="connsiteX8" fmla="*/ 2920468 w 4339003"/>
              <a:gd name="connsiteY8" fmla="*/ 0 h 4396007"/>
              <a:gd name="connsiteX0" fmla="*/ 4234861 w 4339003"/>
              <a:gd name="connsiteY0" fmla="*/ 27205 h 4272243"/>
              <a:gd name="connsiteX1" fmla="*/ 4216889 w 4339003"/>
              <a:gd name="connsiteY1" fmla="*/ 835335 h 4272243"/>
              <a:gd name="connsiteX2" fmla="*/ 4208008 w 4339003"/>
              <a:gd name="connsiteY2" fmla="*/ 2345028 h 4272243"/>
              <a:gd name="connsiteX3" fmla="*/ 4208008 w 4339003"/>
              <a:gd name="connsiteY3" fmla="*/ 3555280 h 4272243"/>
              <a:gd name="connsiteX4" fmla="*/ 4149259 w 4339003"/>
              <a:gd name="connsiteY4" fmla="*/ 4271749 h 4272243"/>
              <a:gd name="connsiteX5" fmla="*/ 2687580 w 4339003"/>
              <a:gd name="connsiteY5" fmla="*/ 4249069 h 4272243"/>
              <a:gd name="connsiteX6" fmla="*/ 555660 w 4339003"/>
              <a:gd name="connsiteY6" fmla="*/ 4271749 h 4272243"/>
              <a:gd name="connsiteX7" fmla="*/ 0 w 4339003"/>
              <a:gd name="connsiteY7" fmla="*/ 3144671 h 4272243"/>
              <a:gd name="connsiteX8" fmla="*/ 4234861 w 4339003"/>
              <a:gd name="connsiteY8" fmla="*/ 27205 h 4272243"/>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34861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34861 w 4339003"/>
              <a:gd name="connsiteY8" fmla="*/ 0 h 4245038"/>
              <a:gd name="connsiteX0" fmla="*/ 4217099 w 4339003"/>
              <a:gd name="connsiteY0" fmla="*/ 0 h 4245038"/>
              <a:gd name="connsiteX1" fmla="*/ 4216889 w 4339003"/>
              <a:gd name="connsiteY1" fmla="*/ 808130 h 4245038"/>
              <a:gd name="connsiteX2" fmla="*/ 4208008 w 4339003"/>
              <a:gd name="connsiteY2" fmla="*/ 2317823 h 4245038"/>
              <a:gd name="connsiteX3" fmla="*/ 4208008 w 4339003"/>
              <a:gd name="connsiteY3" fmla="*/ 3528075 h 4245038"/>
              <a:gd name="connsiteX4" fmla="*/ 4149259 w 4339003"/>
              <a:gd name="connsiteY4" fmla="*/ 4244544 h 4245038"/>
              <a:gd name="connsiteX5" fmla="*/ 2687580 w 4339003"/>
              <a:gd name="connsiteY5" fmla="*/ 4221864 h 4245038"/>
              <a:gd name="connsiteX6" fmla="*/ 555660 w 4339003"/>
              <a:gd name="connsiteY6" fmla="*/ 4244544 h 4245038"/>
              <a:gd name="connsiteX7" fmla="*/ 0 w 4339003"/>
              <a:gd name="connsiteY7" fmla="*/ 3117466 h 4245038"/>
              <a:gd name="connsiteX8" fmla="*/ 4217099 w 4339003"/>
              <a:gd name="connsiteY8" fmla="*/ 0 h 4245038"/>
              <a:gd name="connsiteX0" fmla="*/ 4530644 w 4652548"/>
              <a:gd name="connsiteY0" fmla="*/ 11031 h 4256069"/>
              <a:gd name="connsiteX1" fmla="*/ 4530434 w 4652548"/>
              <a:gd name="connsiteY1" fmla="*/ 819161 h 4256069"/>
              <a:gd name="connsiteX2" fmla="*/ 4521553 w 4652548"/>
              <a:gd name="connsiteY2" fmla="*/ 2328854 h 4256069"/>
              <a:gd name="connsiteX3" fmla="*/ 4521553 w 4652548"/>
              <a:gd name="connsiteY3" fmla="*/ 3539106 h 4256069"/>
              <a:gd name="connsiteX4" fmla="*/ 4462804 w 4652548"/>
              <a:gd name="connsiteY4" fmla="*/ 4255575 h 4256069"/>
              <a:gd name="connsiteX5" fmla="*/ 3001125 w 4652548"/>
              <a:gd name="connsiteY5" fmla="*/ 4232895 h 4256069"/>
              <a:gd name="connsiteX6" fmla="*/ 869205 w 4652548"/>
              <a:gd name="connsiteY6" fmla="*/ 4255575 h 4256069"/>
              <a:gd name="connsiteX7" fmla="*/ 313545 w 4652548"/>
              <a:gd name="connsiteY7" fmla="*/ 3128497 h 4256069"/>
              <a:gd name="connsiteX8" fmla="*/ 4530644 w 4652548"/>
              <a:gd name="connsiteY8" fmla="*/ 11031 h 425606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588566 w 4710470"/>
              <a:gd name="connsiteY0" fmla="*/ 11001 h 4256039"/>
              <a:gd name="connsiteX1" fmla="*/ 4588356 w 4710470"/>
              <a:gd name="connsiteY1" fmla="*/ 819131 h 4256039"/>
              <a:gd name="connsiteX2" fmla="*/ 4579475 w 4710470"/>
              <a:gd name="connsiteY2" fmla="*/ 2328824 h 4256039"/>
              <a:gd name="connsiteX3" fmla="*/ 4579475 w 4710470"/>
              <a:gd name="connsiteY3" fmla="*/ 3539076 h 4256039"/>
              <a:gd name="connsiteX4" fmla="*/ 4520726 w 4710470"/>
              <a:gd name="connsiteY4" fmla="*/ 4255545 h 4256039"/>
              <a:gd name="connsiteX5" fmla="*/ 3059047 w 4710470"/>
              <a:gd name="connsiteY5" fmla="*/ 4232865 h 4256039"/>
              <a:gd name="connsiteX6" fmla="*/ 927127 w 4710470"/>
              <a:gd name="connsiteY6" fmla="*/ 4255545 h 4256039"/>
              <a:gd name="connsiteX7" fmla="*/ 371467 w 4710470"/>
              <a:gd name="connsiteY7" fmla="*/ 3128467 h 4256039"/>
              <a:gd name="connsiteX8" fmla="*/ 4588566 w 4710470"/>
              <a:gd name="connsiteY8" fmla="*/ 11001 h 4256039"/>
              <a:gd name="connsiteX0" fmla="*/ 4607905 w 4729809"/>
              <a:gd name="connsiteY0" fmla="*/ 11222 h 4256260"/>
              <a:gd name="connsiteX1" fmla="*/ 4607695 w 4729809"/>
              <a:gd name="connsiteY1" fmla="*/ 819352 h 4256260"/>
              <a:gd name="connsiteX2" fmla="*/ 4598814 w 4729809"/>
              <a:gd name="connsiteY2" fmla="*/ 2329045 h 4256260"/>
              <a:gd name="connsiteX3" fmla="*/ 4598814 w 4729809"/>
              <a:gd name="connsiteY3" fmla="*/ 3539297 h 4256260"/>
              <a:gd name="connsiteX4" fmla="*/ 4540065 w 4729809"/>
              <a:gd name="connsiteY4" fmla="*/ 4255766 h 4256260"/>
              <a:gd name="connsiteX5" fmla="*/ 3078386 w 4729809"/>
              <a:gd name="connsiteY5" fmla="*/ 4233086 h 4256260"/>
              <a:gd name="connsiteX6" fmla="*/ 946466 w 4729809"/>
              <a:gd name="connsiteY6" fmla="*/ 4255766 h 4256260"/>
              <a:gd name="connsiteX7" fmla="*/ 390806 w 4729809"/>
              <a:gd name="connsiteY7" fmla="*/ 3128688 h 4256260"/>
              <a:gd name="connsiteX8" fmla="*/ 4607905 w 4729809"/>
              <a:gd name="connsiteY8" fmla="*/ 11222 h 4256260"/>
              <a:gd name="connsiteX0" fmla="*/ 4536783 w 4658687"/>
              <a:gd name="connsiteY0" fmla="*/ 8722 h 4253760"/>
              <a:gd name="connsiteX1" fmla="*/ 4536573 w 4658687"/>
              <a:gd name="connsiteY1" fmla="*/ 816852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760"/>
              <a:gd name="connsiteX1" fmla="*/ 4536573 w 4658687"/>
              <a:gd name="connsiteY1" fmla="*/ 1029985 h 4253760"/>
              <a:gd name="connsiteX2" fmla="*/ 4527692 w 4658687"/>
              <a:gd name="connsiteY2" fmla="*/ 2326545 h 4253760"/>
              <a:gd name="connsiteX3" fmla="*/ 4527692 w 4658687"/>
              <a:gd name="connsiteY3" fmla="*/ 3536797 h 4253760"/>
              <a:gd name="connsiteX4" fmla="*/ 4468943 w 4658687"/>
              <a:gd name="connsiteY4" fmla="*/ 4253266 h 4253760"/>
              <a:gd name="connsiteX5" fmla="*/ 3007264 w 4658687"/>
              <a:gd name="connsiteY5" fmla="*/ 4230586 h 4253760"/>
              <a:gd name="connsiteX6" fmla="*/ 875344 w 4658687"/>
              <a:gd name="connsiteY6" fmla="*/ 4253266 h 4253760"/>
              <a:gd name="connsiteX7" fmla="*/ 319684 w 4658687"/>
              <a:gd name="connsiteY7" fmla="*/ 3126188 h 4253760"/>
              <a:gd name="connsiteX8" fmla="*/ 4536783 w 4658687"/>
              <a:gd name="connsiteY8" fmla="*/ 8722 h 4253760"/>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87193 w 4658687"/>
              <a:gd name="connsiteY5" fmla="*/ 423946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658687"/>
              <a:gd name="connsiteY0" fmla="*/ 8722 h 4253266"/>
              <a:gd name="connsiteX1" fmla="*/ 4536573 w 4658687"/>
              <a:gd name="connsiteY1" fmla="*/ 1029985 h 4253266"/>
              <a:gd name="connsiteX2" fmla="*/ 4527692 w 4658687"/>
              <a:gd name="connsiteY2" fmla="*/ 2326545 h 4253266"/>
              <a:gd name="connsiteX3" fmla="*/ 4527692 w 4658687"/>
              <a:gd name="connsiteY3" fmla="*/ 3536797 h 4253266"/>
              <a:gd name="connsiteX4" fmla="*/ 4468943 w 4658687"/>
              <a:gd name="connsiteY4" fmla="*/ 4253266 h 4253266"/>
              <a:gd name="connsiteX5" fmla="*/ 3096074 w 4658687"/>
              <a:gd name="connsiteY5" fmla="*/ 4248347 h 4253266"/>
              <a:gd name="connsiteX6" fmla="*/ 875344 w 4658687"/>
              <a:gd name="connsiteY6" fmla="*/ 4253266 h 4253266"/>
              <a:gd name="connsiteX7" fmla="*/ 319684 w 4658687"/>
              <a:gd name="connsiteY7" fmla="*/ 3126188 h 4253266"/>
              <a:gd name="connsiteX8" fmla="*/ 4536783 w 4658687"/>
              <a:gd name="connsiteY8" fmla="*/ 8722 h 4253266"/>
              <a:gd name="connsiteX0" fmla="*/ 4536783 w 4709940"/>
              <a:gd name="connsiteY0" fmla="*/ 8722 h 4253266"/>
              <a:gd name="connsiteX1" fmla="*/ 4536573 w 4709940"/>
              <a:gd name="connsiteY1" fmla="*/ 1029985 h 4253266"/>
              <a:gd name="connsiteX2" fmla="*/ 4527692 w 4709940"/>
              <a:gd name="connsiteY2" fmla="*/ 2326545 h 4253266"/>
              <a:gd name="connsiteX3" fmla="*/ 4527692 w 4709940"/>
              <a:gd name="connsiteY3" fmla="*/ 3536797 h 4253266"/>
              <a:gd name="connsiteX4" fmla="*/ 4539992 w 4709940"/>
              <a:gd name="connsiteY4" fmla="*/ 4253266 h 4253266"/>
              <a:gd name="connsiteX5" fmla="*/ 3096074 w 4709940"/>
              <a:gd name="connsiteY5" fmla="*/ 4248347 h 4253266"/>
              <a:gd name="connsiteX6" fmla="*/ 875344 w 4709940"/>
              <a:gd name="connsiteY6" fmla="*/ 4253266 h 4253266"/>
              <a:gd name="connsiteX7" fmla="*/ 319684 w 4709940"/>
              <a:gd name="connsiteY7" fmla="*/ 3126188 h 4253266"/>
              <a:gd name="connsiteX8" fmla="*/ 4536783 w 4709940"/>
              <a:gd name="connsiteY8" fmla="*/ 8722 h 4253266"/>
              <a:gd name="connsiteX0" fmla="*/ 4536783 w 4539992"/>
              <a:gd name="connsiteY0" fmla="*/ 8722 h 4253266"/>
              <a:gd name="connsiteX1" fmla="*/ 4536573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18811 w 4539992"/>
              <a:gd name="connsiteY1" fmla="*/ 1029985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36783 w 4539992"/>
              <a:gd name="connsiteY0" fmla="*/ 8722 h 4253266"/>
              <a:gd name="connsiteX1" fmla="*/ 4536573 w 4539992"/>
              <a:gd name="connsiteY1" fmla="*/ 1074387 h 4253266"/>
              <a:gd name="connsiteX2" fmla="*/ 4527692 w 4539992"/>
              <a:gd name="connsiteY2" fmla="*/ 2326545 h 4253266"/>
              <a:gd name="connsiteX3" fmla="*/ 4527692 w 4539992"/>
              <a:gd name="connsiteY3" fmla="*/ 3536797 h 4253266"/>
              <a:gd name="connsiteX4" fmla="*/ 4539992 w 4539992"/>
              <a:gd name="connsiteY4" fmla="*/ 4253266 h 4253266"/>
              <a:gd name="connsiteX5" fmla="*/ 3096074 w 4539992"/>
              <a:gd name="connsiteY5" fmla="*/ 4248347 h 4253266"/>
              <a:gd name="connsiteX6" fmla="*/ 875344 w 4539992"/>
              <a:gd name="connsiteY6" fmla="*/ 4253266 h 4253266"/>
              <a:gd name="connsiteX7" fmla="*/ 319684 w 4539992"/>
              <a:gd name="connsiteY7" fmla="*/ 3126188 h 4253266"/>
              <a:gd name="connsiteX8" fmla="*/ 4536783 w 4539992"/>
              <a:gd name="connsiteY8" fmla="*/ 8722 h 4253266"/>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79660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31818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36839 w 4549139"/>
              <a:gd name="connsiteY3" fmla="*/ 3542070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549139"/>
              <a:gd name="connsiteY0" fmla="*/ 13995 h 4258539"/>
              <a:gd name="connsiteX1" fmla="*/ 4545720 w 4549139"/>
              <a:gd name="connsiteY1" fmla="*/ 1049777 h 4258539"/>
              <a:gd name="connsiteX2" fmla="*/ 4536839 w 4549139"/>
              <a:gd name="connsiteY2" fmla="*/ 2361700 h 4258539"/>
              <a:gd name="connsiteX3" fmla="*/ 4544309 w 4549139"/>
              <a:gd name="connsiteY3" fmla="*/ 3504717 h 4258539"/>
              <a:gd name="connsiteX4" fmla="*/ 4549139 w 4549139"/>
              <a:gd name="connsiteY4" fmla="*/ 4258539 h 4258539"/>
              <a:gd name="connsiteX5" fmla="*/ 3105221 w 4549139"/>
              <a:gd name="connsiteY5" fmla="*/ 4253620 h 4258539"/>
              <a:gd name="connsiteX6" fmla="*/ 884491 w 4549139"/>
              <a:gd name="connsiteY6" fmla="*/ 4258539 h 4258539"/>
              <a:gd name="connsiteX7" fmla="*/ 328831 w 4549139"/>
              <a:gd name="connsiteY7" fmla="*/ 3131461 h 4258539"/>
              <a:gd name="connsiteX8" fmla="*/ 4545930 w 4549139"/>
              <a:gd name="connsiteY8" fmla="*/ 13995 h 4258539"/>
              <a:gd name="connsiteX0" fmla="*/ 4545930 w 4652207"/>
              <a:gd name="connsiteY0" fmla="*/ 13995 h 4258539"/>
              <a:gd name="connsiteX1" fmla="*/ 4545720 w 4652207"/>
              <a:gd name="connsiteY1" fmla="*/ 1049777 h 4258539"/>
              <a:gd name="connsiteX2" fmla="*/ 4536839 w 4652207"/>
              <a:gd name="connsiteY2" fmla="*/ 2361700 h 4258539"/>
              <a:gd name="connsiteX3" fmla="*/ 4549139 w 4652207"/>
              <a:gd name="connsiteY3" fmla="*/ 4258539 h 4258539"/>
              <a:gd name="connsiteX4" fmla="*/ 3105221 w 4652207"/>
              <a:gd name="connsiteY4" fmla="*/ 4253620 h 4258539"/>
              <a:gd name="connsiteX5" fmla="*/ 884491 w 4652207"/>
              <a:gd name="connsiteY5" fmla="*/ 4258539 h 4258539"/>
              <a:gd name="connsiteX6" fmla="*/ 328831 w 4652207"/>
              <a:gd name="connsiteY6" fmla="*/ 3131461 h 4258539"/>
              <a:gd name="connsiteX7" fmla="*/ 4545930 w 4652207"/>
              <a:gd name="connsiteY7" fmla="*/ 13995 h 4258539"/>
              <a:gd name="connsiteX0" fmla="*/ 4545930 w 4655080"/>
              <a:gd name="connsiteY0" fmla="*/ 13995 h 4258539"/>
              <a:gd name="connsiteX1" fmla="*/ 4545720 w 4655080"/>
              <a:gd name="connsiteY1" fmla="*/ 1049777 h 4258539"/>
              <a:gd name="connsiteX2" fmla="*/ 4549139 w 4655080"/>
              <a:gd name="connsiteY2" fmla="*/ 4258539 h 4258539"/>
              <a:gd name="connsiteX3" fmla="*/ 3105221 w 4655080"/>
              <a:gd name="connsiteY3" fmla="*/ 4253620 h 4258539"/>
              <a:gd name="connsiteX4" fmla="*/ 884491 w 4655080"/>
              <a:gd name="connsiteY4" fmla="*/ 4258539 h 4258539"/>
              <a:gd name="connsiteX5" fmla="*/ 328831 w 4655080"/>
              <a:gd name="connsiteY5" fmla="*/ 3131461 h 4258539"/>
              <a:gd name="connsiteX6" fmla="*/ 4545930 w 4655080"/>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549309"/>
              <a:gd name="connsiteY0" fmla="*/ 13995 h 4258539"/>
              <a:gd name="connsiteX1" fmla="*/ 4545720 w 4549309"/>
              <a:gd name="connsiteY1" fmla="*/ 1049777 h 4258539"/>
              <a:gd name="connsiteX2" fmla="*/ 4549139 w 4549309"/>
              <a:gd name="connsiteY2" fmla="*/ 4258539 h 4258539"/>
              <a:gd name="connsiteX3" fmla="*/ 3105221 w 4549309"/>
              <a:gd name="connsiteY3" fmla="*/ 4253620 h 4258539"/>
              <a:gd name="connsiteX4" fmla="*/ 884491 w 4549309"/>
              <a:gd name="connsiteY4" fmla="*/ 4258539 h 4258539"/>
              <a:gd name="connsiteX5" fmla="*/ 328831 w 4549309"/>
              <a:gd name="connsiteY5" fmla="*/ 3131461 h 4258539"/>
              <a:gd name="connsiteX6" fmla="*/ 4545930 w 4549309"/>
              <a:gd name="connsiteY6" fmla="*/ 13995 h 4258539"/>
              <a:gd name="connsiteX0" fmla="*/ 4545930 w 4920120"/>
              <a:gd name="connsiteY0" fmla="*/ 13995 h 4258539"/>
              <a:gd name="connsiteX1" fmla="*/ 4549139 w 4920120"/>
              <a:gd name="connsiteY1" fmla="*/ 4258539 h 4258539"/>
              <a:gd name="connsiteX2" fmla="*/ 3105221 w 4920120"/>
              <a:gd name="connsiteY2" fmla="*/ 4253620 h 4258539"/>
              <a:gd name="connsiteX3" fmla="*/ 884491 w 4920120"/>
              <a:gd name="connsiteY3" fmla="*/ 4258539 h 4258539"/>
              <a:gd name="connsiteX4" fmla="*/ 328831 w 4920120"/>
              <a:gd name="connsiteY4" fmla="*/ 3131461 h 4258539"/>
              <a:gd name="connsiteX5" fmla="*/ 4545930 w 4920120"/>
              <a:gd name="connsiteY5" fmla="*/ 13995 h 4258539"/>
              <a:gd name="connsiteX0" fmla="*/ 4545930 w 4857953"/>
              <a:gd name="connsiteY0" fmla="*/ 13995 h 4258539"/>
              <a:gd name="connsiteX1" fmla="*/ 4549139 w 4857953"/>
              <a:gd name="connsiteY1" fmla="*/ 4258539 h 4258539"/>
              <a:gd name="connsiteX2" fmla="*/ 3105221 w 4857953"/>
              <a:gd name="connsiteY2" fmla="*/ 4253620 h 4258539"/>
              <a:gd name="connsiteX3" fmla="*/ 884491 w 4857953"/>
              <a:gd name="connsiteY3" fmla="*/ 4258539 h 4258539"/>
              <a:gd name="connsiteX4" fmla="*/ 328831 w 4857953"/>
              <a:gd name="connsiteY4" fmla="*/ 3131461 h 4258539"/>
              <a:gd name="connsiteX5" fmla="*/ 4545930 w 4857953"/>
              <a:gd name="connsiteY5" fmla="*/ 13995 h 4258539"/>
              <a:gd name="connsiteX0" fmla="*/ 4545930 w 4549139"/>
              <a:gd name="connsiteY0" fmla="*/ 13995 h 4258539"/>
              <a:gd name="connsiteX1" fmla="*/ 4549139 w 4549139"/>
              <a:gd name="connsiteY1" fmla="*/ 4258539 h 4258539"/>
              <a:gd name="connsiteX2" fmla="*/ 3105221 w 4549139"/>
              <a:gd name="connsiteY2" fmla="*/ 4253620 h 4258539"/>
              <a:gd name="connsiteX3" fmla="*/ 884491 w 4549139"/>
              <a:gd name="connsiteY3" fmla="*/ 4258539 h 4258539"/>
              <a:gd name="connsiteX4" fmla="*/ 328831 w 4549139"/>
              <a:gd name="connsiteY4" fmla="*/ 3131461 h 4258539"/>
              <a:gd name="connsiteX5" fmla="*/ 4545930 w 4549139"/>
              <a:gd name="connsiteY5" fmla="*/ 13995 h 4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9139" h="4258539">
                <a:moveTo>
                  <a:pt x="4545930" y="13995"/>
                </a:moveTo>
                <a:cubicBezTo>
                  <a:pt x="4547086" y="1576429"/>
                  <a:pt x="4542730" y="2894524"/>
                  <a:pt x="4549139" y="4258539"/>
                </a:cubicBezTo>
                <a:lnTo>
                  <a:pt x="3105221" y="4253620"/>
                </a:lnTo>
                <a:lnTo>
                  <a:pt x="884491" y="4258539"/>
                </a:lnTo>
                <a:cubicBezTo>
                  <a:pt x="699271" y="3882846"/>
                  <a:pt x="682791" y="3853495"/>
                  <a:pt x="328831" y="3131461"/>
                </a:cubicBezTo>
                <a:cubicBezTo>
                  <a:pt x="151210" y="2688746"/>
                  <a:pt x="-1465193" y="-225779"/>
                  <a:pt x="4545930" y="13995"/>
                </a:cubicBezTo>
                <a:close/>
              </a:path>
            </a:pathLst>
          </a:custGeom>
        </p:spPr>
        <p:txBody>
          <a:bodyPr/>
          <a:lstStyle/>
          <a:p>
            <a:endParaRPr lang="en-US" dirty="0"/>
          </a:p>
        </p:txBody>
      </p:sp>
    </p:spTree>
    <p:extLst>
      <p:ext uri="{BB962C8B-B14F-4D97-AF65-F5344CB8AC3E}">
        <p14:creationId xmlns:p14="http://schemas.microsoft.com/office/powerpoint/2010/main" val="42829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Peruskalvo - kaks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070C0"/>
                </a:solidFill>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2000"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p:nvPr>
        </p:nvSpPr>
        <p:spPr>
          <a:xfrm>
            <a:off x="4987084" y="1555200"/>
            <a:ext cx="4140000" cy="4680000"/>
          </a:xfrm>
        </p:spPr>
        <p:txBody>
          <a:bodyPr>
            <a:normAutofit/>
          </a:bodyPr>
          <a:lstStyle>
            <a:lvl1pPr>
              <a:defRPr sz="2000"/>
            </a:lvl1pPr>
            <a:lvl2pPr>
              <a:defRPr sz="1800"/>
            </a:lvl2pPr>
            <a:lvl3pPr>
              <a:defRPr sz="1600"/>
            </a:lvl3pPr>
            <a:lvl4pPr>
              <a:defRPr sz="1600"/>
            </a:lvl4pPr>
            <a:lvl5pPr>
              <a:defRPr sz="1600"/>
            </a:lvl5p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Tree>
    <p:extLst>
      <p:ext uri="{BB962C8B-B14F-4D97-AF65-F5344CB8AC3E}">
        <p14:creationId xmlns:p14="http://schemas.microsoft.com/office/powerpoint/2010/main" val="80186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Peruskalvo - kuvapaik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3" name="Content Placeholder 2"/>
          <p:cNvSpPr>
            <a:spLocks noGrp="1"/>
          </p:cNvSpPr>
          <p:nvPr>
            <p:ph idx="1"/>
          </p:nvPr>
        </p:nvSpPr>
        <p:spPr>
          <a:xfrm>
            <a:off x="431999" y="1555200"/>
            <a:ext cx="4806652" cy="464347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5382666" y="1555200"/>
            <a:ext cx="3744417" cy="4643470"/>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23494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eruskalvo - Omalla kuva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title</a:t>
            </a:r>
            <a:r>
              <a:rPr lang="fi-FI" noProof="0" dirty="0"/>
              <a:t> </a:t>
            </a:r>
            <a:r>
              <a:rPr lang="fi-FI" noProof="0" dirty="0" err="1"/>
              <a:t>style</a:t>
            </a:r>
            <a:endParaRPr lang="fi-FI" noProof="0" dirty="0"/>
          </a:p>
        </p:txBody>
      </p:sp>
      <p:sp>
        <p:nvSpPr>
          <p:cNvPr id="4" name="Date Placeholder 3"/>
          <p:cNvSpPr>
            <a:spLocks noGrp="1"/>
          </p:cNvSpPr>
          <p:nvPr>
            <p:ph type="dt" sz="half" idx="10"/>
          </p:nvPr>
        </p:nvSpPr>
        <p:spPr/>
        <p:txBody>
          <a:bodyPr/>
          <a:lstStyle>
            <a:lvl1pPr>
              <a:defRPr>
                <a:solidFill>
                  <a:schemeClr val="bg1"/>
                </a:solidFill>
              </a:defRPr>
            </a:lvl1pPr>
          </a:lstStyle>
          <a:p>
            <a:r>
              <a:rPr lang="fi-FI"/>
              <a:t>26.11.2025</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Rautatiealan sääntelyelimen sidosryhmätilaisuus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3F6863F-6A49-4C4A-ACFA-6A00093D353A}" type="slidenum">
              <a:rPr lang="fi-FI" smtClean="0"/>
              <a:pPr/>
              <a:t>‹#›</a:t>
            </a:fld>
            <a:endParaRPr lang="fi-FI"/>
          </a:p>
        </p:txBody>
      </p:sp>
      <p:sp>
        <p:nvSpPr>
          <p:cNvPr id="7" name="Content Placeholder 2"/>
          <p:cNvSpPr>
            <a:spLocks noGrp="1"/>
          </p:cNvSpPr>
          <p:nvPr>
            <p:ph idx="13" hasCustomPrompt="1"/>
          </p:nvPr>
        </p:nvSpPr>
        <p:spPr>
          <a:xfrm>
            <a:off x="414115" y="1555200"/>
            <a:ext cx="7920880" cy="4682112"/>
          </a:xfrm>
          <a:prstGeom prst="round2DiagRect">
            <a:avLst/>
          </a:prstGeom>
        </p:spPr>
        <p:txBody>
          <a:bodyPr>
            <a:normAutofit/>
          </a:bodyPr>
          <a:lstStyle>
            <a:lvl1pPr>
              <a:buNone/>
              <a:defRPr sz="1800"/>
            </a:lvl1pPr>
          </a:lstStyle>
          <a:p>
            <a:pPr lvl="0"/>
            <a:r>
              <a:rPr lang="fi-FI" noProof="1"/>
              <a:t>Kuva</a:t>
            </a:r>
          </a:p>
        </p:txBody>
      </p:sp>
    </p:spTree>
    <p:extLst>
      <p:ext uri="{BB962C8B-B14F-4D97-AF65-F5344CB8AC3E}">
        <p14:creationId xmlns:p14="http://schemas.microsoft.com/office/powerpoint/2010/main" val="955089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147" y="2420888"/>
            <a:ext cx="7128792" cy="1080120"/>
          </a:xfrm>
          <a:prstGeom prst="rect">
            <a:avLst/>
          </a:prstGeom>
        </p:spPr>
        <p:txBody>
          <a:bodyPr vert="horz" lIns="0" tIns="0" rIns="0" bIns="0" rtlCol="0" anchor="t" anchorCtr="0">
            <a:noAutofit/>
          </a:bodyPr>
          <a:lstStyle/>
          <a:p>
            <a:r>
              <a:rPr lang="fi-FI" noProof="1"/>
              <a:t>Click to edit Master title style</a:t>
            </a:r>
          </a:p>
        </p:txBody>
      </p:sp>
      <p:sp>
        <p:nvSpPr>
          <p:cNvPr id="4" name="Tekstin paikkamerkki 3"/>
          <p:cNvSpPr>
            <a:spLocks noGrp="1"/>
          </p:cNvSpPr>
          <p:nvPr>
            <p:ph type="body" idx="1"/>
          </p:nvPr>
        </p:nvSpPr>
        <p:spPr>
          <a:xfrm>
            <a:off x="702147" y="3861048"/>
            <a:ext cx="5688631" cy="720080"/>
          </a:xfrm>
          <a:prstGeom prst="rect">
            <a:avLst/>
          </a:prstGeom>
        </p:spPr>
        <p:txBody>
          <a:bodyPr vert="horz" lIns="0" tIns="0" rIns="0" bIns="45720" rtlCol="0">
            <a:normAutofit/>
          </a:bodyPr>
          <a:lstStyle/>
          <a:p>
            <a:pPr lvl="0"/>
            <a:r>
              <a:rPr lang="fi-FI" dirty="0"/>
              <a:t>Lisää tilaisuus ja esittäjä</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8132" y="981601"/>
            <a:ext cx="3744415" cy="1071990"/>
          </a:xfrm>
          <a:prstGeom prst="rect">
            <a:avLst/>
          </a:prstGeom>
        </p:spPr>
      </p:pic>
    </p:spTree>
    <p:extLst>
      <p:ext uri="{BB962C8B-B14F-4D97-AF65-F5344CB8AC3E}">
        <p14:creationId xmlns:p14="http://schemas.microsoft.com/office/powerpoint/2010/main" val="929865799"/>
      </p:ext>
    </p:extLst>
  </p:cSld>
  <p:clrMap bg1="lt1" tx1="dk1" bg2="lt2" tx2="dk2" accent1="accent1" accent2="accent2" accent3="accent3" accent4="accent4" accent5="accent5" accent6="accent6" hlink="hlink" folHlink="folHlink"/>
  <p:sldLayoutIdLst>
    <p:sldLayoutId id="2147483659" r:id="rId1"/>
    <p:sldLayoutId id="2147483726" r:id="rId2"/>
    <p:sldLayoutId id="2147483667" r:id="rId3"/>
  </p:sldLayoutIdLst>
  <p:hf hdr="0"/>
  <p:txStyles>
    <p:titleStyle>
      <a:lvl1pPr algn="l" defTabSz="914400" rtl="0" eaLnBrk="1" latinLnBrk="0" hangingPunct="1">
        <a:lnSpc>
          <a:spcPts val="3200"/>
        </a:lnSpc>
        <a:spcBef>
          <a:spcPct val="0"/>
        </a:spcBef>
        <a:buNone/>
        <a:defRPr sz="280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SzPct val="80000"/>
        <a:buFont typeface="Wingdings" pitchFamily="2" charset="2"/>
        <a:buNone/>
        <a:defRPr sz="1800" kern="1200">
          <a:solidFill>
            <a:schemeClr val="tx1">
              <a:lumMod val="75000"/>
              <a:lumOff val="25000"/>
            </a:schemeClr>
          </a:solidFill>
          <a:latin typeface="+mn-lt"/>
          <a:ea typeface="+mn-ea"/>
          <a:cs typeface="+mn-cs"/>
        </a:defRPr>
      </a:lvl1pPr>
      <a:lvl2pPr marL="54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2pPr>
      <a:lvl3pPr marL="81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3pPr>
      <a:lvl4pPr marL="108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4pPr>
      <a:lvl5pPr marL="1350000" indent="-270000" algn="l" defTabSz="914400" rtl="0" eaLnBrk="1" latinLnBrk="0" hangingPunct="1">
        <a:lnSpc>
          <a:spcPts val="2400"/>
        </a:lnSpc>
        <a:spcBef>
          <a:spcPts val="600"/>
        </a:spcBef>
        <a:buClr>
          <a:schemeClr val="accent3"/>
        </a:buClr>
        <a:buSzPct val="80000"/>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2826857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3" r:id="rId4"/>
    <p:sldLayoutId id="2147483734" r:id="rId5"/>
    <p:sldLayoutId id="2147483735"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16809276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365631"/>
            <a:ext cx="9901238" cy="492369"/>
          </a:xfrm>
          <a:prstGeom prst="rect">
            <a:avLst/>
          </a:prstGeom>
          <a:solidFill>
            <a:srgbClr val="23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432000" y="476776"/>
            <a:ext cx="8695084" cy="863992"/>
          </a:xfrm>
          <a:prstGeom prst="rect">
            <a:avLst/>
          </a:prstGeom>
        </p:spPr>
        <p:txBody>
          <a:bodyPr vert="horz" lIns="0" tIns="0" rIns="0" bIns="0" rtlCol="0" anchor="t" anchorCtr="0">
            <a:normAutofit/>
          </a:bodyPr>
          <a:lstStyle/>
          <a:p>
            <a:r>
              <a:rPr lang="fi-FI" noProof="1"/>
              <a:t>Click to edit Master title style</a:t>
            </a:r>
          </a:p>
        </p:txBody>
      </p:sp>
      <p:sp>
        <p:nvSpPr>
          <p:cNvPr id="3" name="Text Placeholder 2"/>
          <p:cNvSpPr>
            <a:spLocks noGrp="1"/>
          </p:cNvSpPr>
          <p:nvPr>
            <p:ph type="body" idx="1"/>
          </p:nvPr>
        </p:nvSpPr>
        <p:spPr>
          <a:xfrm>
            <a:off x="432000" y="1556792"/>
            <a:ext cx="8695084" cy="4687530"/>
          </a:xfrm>
          <a:prstGeom prst="rect">
            <a:avLst/>
          </a:prstGeom>
        </p:spPr>
        <p:txBody>
          <a:bodyPr vert="horz" lIns="0" tIns="0" rIns="0" bIns="0" rtlCol="0" anchor="t" anchorCtr="0">
            <a:normAutofit/>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4" name="Date Placeholder 3"/>
          <p:cNvSpPr>
            <a:spLocks noGrp="1"/>
          </p:cNvSpPr>
          <p:nvPr>
            <p:ph type="dt" sz="half" idx="2"/>
          </p:nvPr>
        </p:nvSpPr>
        <p:spPr>
          <a:xfrm>
            <a:off x="990179" y="6590540"/>
            <a:ext cx="1286026"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26.11.2025</a:t>
            </a:r>
            <a:endParaRPr lang="fi-FI" dirty="0"/>
          </a:p>
        </p:txBody>
      </p:sp>
      <p:sp>
        <p:nvSpPr>
          <p:cNvPr id="5" name="Footer Placeholder 4"/>
          <p:cNvSpPr>
            <a:spLocks noGrp="1"/>
          </p:cNvSpPr>
          <p:nvPr>
            <p:ph type="ftr" sz="quarter" idx="3"/>
          </p:nvPr>
        </p:nvSpPr>
        <p:spPr>
          <a:xfrm>
            <a:off x="2430339" y="6590540"/>
            <a:ext cx="3450813"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r>
              <a:rPr lang="fi-FI"/>
              <a:t>Rautatiealan sääntelyelimen sidosryhmätilaisuus</a:t>
            </a:r>
            <a:endParaRPr lang="fi-FI" dirty="0"/>
          </a:p>
        </p:txBody>
      </p:sp>
      <p:sp>
        <p:nvSpPr>
          <p:cNvPr id="6" name="Slide Number Placeholder 5"/>
          <p:cNvSpPr>
            <a:spLocks noGrp="1"/>
          </p:cNvSpPr>
          <p:nvPr>
            <p:ph type="sldNum" sz="quarter" idx="4"/>
          </p:nvPr>
        </p:nvSpPr>
        <p:spPr>
          <a:xfrm>
            <a:off x="451070" y="6590540"/>
            <a:ext cx="323085" cy="187200"/>
          </a:xfrm>
          <a:prstGeom prst="rect">
            <a:avLst/>
          </a:prstGeom>
        </p:spPr>
        <p:txBody>
          <a:bodyPr vert="horz" lIns="0" tIns="0" rIns="0" bIns="0" rtlCol="0" anchor="t" anchorCtr="0">
            <a:noAutofit/>
          </a:bodyPr>
          <a:lstStyle>
            <a:lvl1pPr algn="l">
              <a:lnSpc>
                <a:spcPts val="1200"/>
              </a:lnSpc>
              <a:defRPr sz="900">
                <a:solidFill>
                  <a:schemeClr val="bg1"/>
                </a:solidFill>
              </a:defRPr>
            </a:lvl1pPr>
          </a:lstStyle>
          <a:p>
            <a:fld id="{03F6863F-6A49-4C4A-ACFA-6A00093D353A}" type="slidenum">
              <a:rPr lang="fi-FI" smtClean="0"/>
              <a:pPr/>
              <a:t>‹#›</a:t>
            </a:fld>
            <a:endParaRPr lang="fi-FI" dirty="0"/>
          </a:p>
        </p:txBody>
      </p:sp>
      <p:pic>
        <p:nvPicPr>
          <p:cNvPr id="9" name="Kuva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31148" y="6445512"/>
            <a:ext cx="3599038" cy="358000"/>
          </a:xfrm>
          <a:prstGeom prst="rect">
            <a:avLst/>
          </a:prstGeom>
        </p:spPr>
      </p:pic>
    </p:spTree>
    <p:extLst>
      <p:ext uri="{BB962C8B-B14F-4D97-AF65-F5344CB8AC3E}">
        <p14:creationId xmlns:p14="http://schemas.microsoft.com/office/powerpoint/2010/main" val="42219389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p:txStyles>
    <p:titleStyle>
      <a:lvl1pPr algn="l" defTabSz="914400" rtl="0" eaLnBrk="1" latinLnBrk="0" hangingPunct="1">
        <a:lnSpc>
          <a:spcPct val="100000"/>
        </a:lnSpc>
        <a:spcBef>
          <a:spcPct val="0"/>
        </a:spcBef>
        <a:buNone/>
        <a:defRPr sz="2400" b="1" kern="1200">
          <a:solidFill>
            <a:srgbClr val="2367C1"/>
          </a:solidFill>
          <a:latin typeface="+mj-lt"/>
          <a:ea typeface="+mj-ea"/>
          <a:cs typeface="+mj-cs"/>
        </a:defRPr>
      </a:lvl1pPr>
    </p:titleStyle>
    <p:bodyStyle>
      <a:lvl1pPr marL="270000" indent="-270000" algn="l" defTabSz="914400" rtl="0" eaLnBrk="1" latinLnBrk="0" hangingPunct="1">
        <a:lnSpc>
          <a:spcPct val="100000"/>
        </a:lnSpc>
        <a:spcBef>
          <a:spcPts val="600"/>
        </a:spcBef>
        <a:spcAft>
          <a:spcPts val="600"/>
        </a:spcAft>
        <a:buClr>
          <a:schemeClr val="tx2"/>
        </a:buClr>
        <a:buSzPct val="120000"/>
        <a:buFont typeface="Arial"/>
        <a:buChar char="•"/>
        <a:defRPr sz="2000" kern="1200">
          <a:solidFill>
            <a:schemeClr val="tx1">
              <a:lumMod val="75000"/>
              <a:lumOff val="25000"/>
            </a:schemeClr>
          </a:solidFill>
          <a:latin typeface="+mn-lt"/>
          <a:ea typeface="+mn-ea"/>
          <a:cs typeface="+mn-cs"/>
        </a:defRPr>
      </a:lvl1pPr>
      <a:lvl2pPr marL="540000" indent="-270000" algn="l" defTabSz="914400" rtl="0" eaLnBrk="1" latinLnBrk="0" hangingPunct="1">
        <a:lnSpc>
          <a:spcPct val="100000"/>
        </a:lnSpc>
        <a:spcBef>
          <a:spcPts val="600"/>
        </a:spcBef>
        <a:spcAft>
          <a:spcPts val="600"/>
        </a:spcAft>
        <a:buClr>
          <a:schemeClr val="tx2"/>
        </a:buClr>
        <a:buSzPct val="120000"/>
        <a:buFont typeface="Arial"/>
        <a:buChar char="•"/>
        <a:defRPr sz="1800" kern="1200">
          <a:solidFill>
            <a:schemeClr val="tx1">
              <a:lumMod val="75000"/>
              <a:lumOff val="25000"/>
            </a:schemeClr>
          </a:solidFill>
          <a:latin typeface="+mn-lt"/>
          <a:ea typeface="+mn-ea"/>
          <a:cs typeface="+mn-cs"/>
        </a:defRPr>
      </a:lvl2pPr>
      <a:lvl3pPr marL="81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3pPr>
      <a:lvl4pPr marL="108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4pPr>
      <a:lvl5pPr marL="1350000" indent="-270000" algn="l" defTabSz="914400" rtl="0" eaLnBrk="1" latinLnBrk="0" hangingPunct="1">
        <a:lnSpc>
          <a:spcPct val="100000"/>
        </a:lnSpc>
        <a:spcBef>
          <a:spcPts val="600"/>
        </a:spcBef>
        <a:spcAft>
          <a:spcPts val="300"/>
        </a:spcAft>
        <a:buClr>
          <a:schemeClr val="tx2"/>
        </a:buClr>
        <a:buSzPct val="120000"/>
        <a:buFont typeface="Arial"/>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mailto:railregulator@traficom.f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etunimi.sukunimi@traficom.f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2147" y="2708920"/>
            <a:ext cx="4549139" cy="1368152"/>
          </a:xfrm>
        </p:spPr>
        <p:txBody>
          <a:bodyPr/>
          <a:lstStyle/>
          <a:p>
            <a:r>
              <a:rPr lang="fi-FI" sz="2400" dirty="0">
                <a:solidFill>
                  <a:schemeClr val="tx1"/>
                </a:solidFill>
              </a:rPr>
              <a:t>Selvitys Väyläviraston järjestelyratapihoista ja seisontaraiteista</a:t>
            </a:r>
          </a:p>
        </p:txBody>
      </p:sp>
      <p:sp>
        <p:nvSpPr>
          <p:cNvPr id="3" name="Tekstin paikkamerkki 2"/>
          <p:cNvSpPr>
            <a:spLocks noGrp="1"/>
          </p:cNvSpPr>
          <p:nvPr>
            <p:ph type="body" sz="quarter" idx="10"/>
          </p:nvPr>
        </p:nvSpPr>
        <p:spPr>
          <a:xfrm>
            <a:off x="697384" y="4797152"/>
            <a:ext cx="4659595" cy="792088"/>
          </a:xfrm>
        </p:spPr>
        <p:txBody>
          <a:bodyPr>
            <a:normAutofit/>
          </a:bodyPr>
          <a:lstStyle/>
          <a:p>
            <a:r>
              <a:rPr lang="fi-FI" dirty="0">
                <a:solidFill>
                  <a:schemeClr val="tx1"/>
                </a:solidFill>
              </a:rPr>
              <a:t>Marko Sillanpää</a:t>
            </a:r>
            <a:br>
              <a:rPr lang="fi-FI" dirty="0">
                <a:solidFill>
                  <a:schemeClr val="tx1"/>
                </a:solidFill>
              </a:rPr>
            </a:br>
            <a:r>
              <a:rPr lang="fi-FI" dirty="0">
                <a:solidFill>
                  <a:schemeClr val="tx1"/>
                </a:solidFill>
              </a:rPr>
              <a:t>Sidosryhmätilaisuus 26.11.2025</a:t>
            </a:r>
          </a:p>
          <a:p>
            <a:endParaRPr lang="fi-FI" dirty="0"/>
          </a:p>
        </p:txBody>
      </p:sp>
      <p:pic>
        <p:nvPicPr>
          <p:cNvPr id="10" name="Kuvan paikkamerkki 9">
            <a:extLst>
              <a:ext uri="{FF2B5EF4-FFF2-40B4-BE49-F238E27FC236}">
                <a16:creationId xmlns:a16="http://schemas.microsoft.com/office/drawing/2014/main" id="{2CB8145D-F14C-4403-88EF-832BD854ED1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429" r="14429"/>
          <a:stretch>
            <a:fillRect/>
          </a:stretch>
        </p:blipFill>
        <p:spPr/>
      </p:pic>
      <p:sp>
        <p:nvSpPr>
          <p:cNvPr id="5" name="TextBox 5"/>
          <p:cNvSpPr txBox="1"/>
          <p:nvPr/>
        </p:nvSpPr>
        <p:spPr>
          <a:xfrm>
            <a:off x="9303170" y="6700718"/>
            <a:ext cx="675185" cy="184666"/>
          </a:xfrm>
          <a:prstGeom prst="rect">
            <a:avLst/>
          </a:prstGeom>
          <a:noFill/>
        </p:spPr>
        <p:txBody>
          <a:bodyPr wrap="none" rtlCol="0">
            <a:spAutoFit/>
          </a:bodyPr>
          <a:lstStyle/>
          <a:p>
            <a:r>
              <a:rPr lang="en-US" sz="600" dirty="0">
                <a:solidFill>
                  <a:schemeClr val="bg1"/>
                </a:solidFill>
                <a:latin typeface="Times New Roman" panose="02020603050405020304" pitchFamily="18" charset="0"/>
                <a:cs typeface="Times New Roman" panose="02020603050405020304" pitchFamily="18" charset="0"/>
              </a:rPr>
              <a:t>Kuva: Traficom</a:t>
            </a:r>
          </a:p>
        </p:txBody>
      </p:sp>
    </p:spTree>
    <p:extLst>
      <p:ext uri="{BB962C8B-B14F-4D97-AF65-F5344CB8AC3E}">
        <p14:creationId xmlns:p14="http://schemas.microsoft.com/office/powerpoint/2010/main" val="206437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2000" y="476776"/>
            <a:ext cx="8695084" cy="575960"/>
          </a:xfrm>
        </p:spPr>
        <p:txBody>
          <a:bodyPr>
            <a:normAutofit/>
          </a:bodyPr>
          <a:lstStyle/>
          <a:p>
            <a:r>
              <a:rPr lang="fi-FI" sz="2600" dirty="0"/>
              <a:t>Tapauksen taustaa</a:t>
            </a:r>
          </a:p>
        </p:txBody>
      </p:sp>
      <p:sp>
        <p:nvSpPr>
          <p:cNvPr id="3" name="Sisällön paikkamerkki 2"/>
          <p:cNvSpPr>
            <a:spLocks noGrp="1"/>
          </p:cNvSpPr>
          <p:nvPr>
            <p:ph idx="1"/>
          </p:nvPr>
        </p:nvSpPr>
        <p:spPr>
          <a:xfrm>
            <a:off x="432000" y="1340768"/>
            <a:ext cx="8695084" cy="4608512"/>
          </a:xfrm>
        </p:spPr>
        <p:txBody>
          <a:bodyPr>
            <a:normAutofit fontScale="85000" lnSpcReduction="20000"/>
          </a:bodyPr>
          <a:lstStyle/>
          <a:p>
            <a:pPr>
              <a:buFont typeface="Arial" panose="020B0604020202020204" pitchFamily="34" charset="0"/>
              <a:buChar char="•"/>
            </a:pPr>
            <a:r>
              <a:rPr lang="fi-FI" sz="2400" dirty="0">
                <a:solidFill>
                  <a:schemeClr val="tx1"/>
                </a:solidFill>
              </a:rPr>
              <a:t>Sääntelyelin ilmoitti Väyläviraston aikataulukauden 2026 verkkoselostuksen etukäteisvalvontaan liittyvässä suosituksessaan 19.11.2024, ettei se ota tarkemmin kantaa palvelupaikan kuvausten sisältöön, vaan arvioi palvelupaikan kuvausten sisältöä palvelupaikka-asetuksen perusteella erikseen. </a:t>
            </a:r>
          </a:p>
          <a:p>
            <a:pPr>
              <a:buFont typeface="Arial" panose="020B0604020202020204" pitchFamily="34" charset="0"/>
              <a:buChar char="•"/>
            </a:pPr>
            <a:r>
              <a:rPr lang="fi-FI" sz="2400" dirty="0">
                <a:solidFill>
                  <a:schemeClr val="tx1"/>
                </a:solidFill>
              </a:rPr>
              <a:t>Samassa yhteydessä sääntelyelin kertoi aloittavansa vuonna 2025 järjestelyratapihoja ja varikkosivuraiteita koskevien palvelupaikan kuvausten valvonnan ja tulevansa siinä yhteydessä arvioimaan kyseisten kuvausten sisältöä ja menettelyjä tarkemmin.</a:t>
            </a:r>
            <a:endParaRPr lang="fi-FI" sz="2400" b="1" dirty="0">
              <a:solidFill>
                <a:schemeClr val="tx1"/>
              </a:solidFill>
            </a:endParaRPr>
          </a:p>
          <a:p>
            <a:pPr>
              <a:buFont typeface="Arial" panose="020B0604020202020204" pitchFamily="34" charset="0"/>
              <a:buChar char="•"/>
            </a:pPr>
            <a:r>
              <a:rPr lang="fi-FI" sz="2400" dirty="0">
                <a:solidFill>
                  <a:schemeClr val="tx1"/>
                </a:solidFill>
              </a:rPr>
              <a:t>Sääntelyelin havaitsi alustavan selvityksen perusteella Väyläviraston hallinnoimissa palvelupaikkojen kuvauksissa puutteita ja epäselvyyksiä. Tämän vuoksi sääntelyelin päätti ottaa asian raideliikennelain 152 §:n 1 momentin mukaisesti tutkittavaksi omasta aloitteestaan. </a:t>
            </a:r>
            <a:endParaRPr lang="fi-FI" sz="2400" b="1" dirty="0">
              <a:solidFill>
                <a:schemeClr val="tx1"/>
              </a:solidFill>
            </a:endParaRPr>
          </a:p>
          <a:p>
            <a:pPr marL="0" indent="0">
              <a:buNone/>
            </a:pPr>
            <a:r>
              <a:rPr lang="fi-FI" sz="2400" dirty="0"/>
              <a:t>	</a:t>
            </a:r>
          </a:p>
          <a:p>
            <a:pPr marL="0" indent="0">
              <a:buNone/>
            </a:pPr>
            <a:endParaRPr lang="fi-FI" sz="2400" dirty="0"/>
          </a:p>
          <a:p>
            <a:pPr>
              <a:buFont typeface="Wingdings" panose="05000000000000000000" pitchFamily="2" charset="2"/>
              <a:buChar char="Ø"/>
            </a:pPr>
            <a:endParaRPr lang="fi-FI" dirty="0"/>
          </a:p>
        </p:txBody>
      </p:sp>
      <p:sp>
        <p:nvSpPr>
          <p:cNvPr id="8" name="Päivämäärän paikkamerkki 7"/>
          <p:cNvSpPr>
            <a:spLocks noGrp="1"/>
          </p:cNvSpPr>
          <p:nvPr>
            <p:ph type="dt" sz="half" idx="10"/>
          </p:nvPr>
        </p:nvSpPr>
        <p:spPr/>
        <p:txBody>
          <a:bodyPr/>
          <a:lstStyle/>
          <a:p>
            <a:r>
              <a:rPr lang="fi-FI"/>
              <a:t>26.11.2025</a:t>
            </a:r>
          </a:p>
        </p:txBody>
      </p:sp>
      <p:sp>
        <p:nvSpPr>
          <p:cNvPr id="9" name="Alatunnisteen paikkamerkki 8"/>
          <p:cNvSpPr>
            <a:spLocks noGrp="1"/>
          </p:cNvSpPr>
          <p:nvPr>
            <p:ph type="ftr" sz="quarter" idx="11"/>
          </p:nvPr>
        </p:nvSpPr>
        <p:spPr/>
        <p:txBody>
          <a:bodyPr/>
          <a:lstStyle/>
          <a:p>
            <a:r>
              <a:rPr lang="fi-FI"/>
              <a:t>Rautatiealan sääntelyelimen sidosryhmätilaisuus</a:t>
            </a:r>
            <a:endParaRPr lang="fi-FI" dirty="0"/>
          </a:p>
        </p:txBody>
      </p:sp>
      <p:sp>
        <p:nvSpPr>
          <p:cNvPr id="10" name="Dian numeron paikkamerkki 9"/>
          <p:cNvSpPr>
            <a:spLocks noGrp="1"/>
          </p:cNvSpPr>
          <p:nvPr>
            <p:ph type="sldNum" sz="quarter" idx="12"/>
          </p:nvPr>
        </p:nvSpPr>
        <p:spPr/>
        <p:txBody>
          <a:bodyPr/>
          <a:lstStyle/>
          <a:p>
            <a:fld id="{03F6863F-6A49-4C4A-ACFA-6A00093D353A}" type="slidenum">
              <a:rPr lang="fi-FI" smtClean="0"/>
              <a:pPr/>
              <a:t>2</a:t>
            </a:fld>
            <a:endParaRPr lang="fi-FI"/>
          </a:p>
        </p:txBody>
      </p:sp>
    </p:spTree>
    <p:extLst>
      <p:ext uri="{BB962C8B-B14F-4D97-AF65-F5344CB8AC3E}">
        <p14:creationId xmlns:p14="http://schemas.microsoft.com/office/powerpoint/2010/main" val="257045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9AC03B-DCD5-4D3B-BCF6-8307CC2887B2}"/>
              </a:ext>
            </a:extLst>
          </p:cNvPr>
          <p:cNvSpPr>
            <a:spLocks noGrp="1"/>
          </p:cNvSpPr>
          <p:nvPr>
            <p:ph type="title"/>
          </p:nvPr>
        </p:nvSpPr>
        <p:spPr/>
        <p:txBody>
          <a:bodyPr/>
          <a:lstStyle/>
          <a:p>
            <a:r>
              <a:rPr lang="fi-FI" dirty="0"/>
              <a:t>Prosessin eteneminen</a:t>
            </a:r>
          </a:p>
        </p:txBody>
      </p:sp>
      <p:sp>
        <p:nvSpPr>
          <p:cNvPr id="3" name="Sisällön paikkamerkki 2">
            <a:extLst>
              <a:ext uri="{FF2B5EF4-FFF2-40B4-BE49-F238E27FC236}">
                <a16:creationId xmlns:a16="http://schemas.microsoft.com/office/drawing/2014/main" id="{ECC28982-82B4-447D-8A7C-AA5F08F87CEC}"/>
              </a:ext>
            </a:extLst>
          </p:cNvPr>
          <p:cNvSpPr>
            <a:spLocks noGrp="1"/>
          </p:cNvSpPr>
          <p:nvPr>
            <p:ph idx="1"/>
          </p:nvPr>
        </p:nvSpPr>
        <p:spPr/>
        <p:txBody>
          <a:bodyPr>
            <a:normAutofit fontScale="85000" lnSpcReduction="20000"/>
          </a:bodyPr>
          <a:lstStyle/>
          <a:p>
            <a:r>
              <a:rPr lang="fi-FI" dirty="0">
                <a:solidFill>
                  <a:schemeClr val="tx1"/>
                </a:solidFill>
              </a:rPr>
              <a:t>Selvityspyyntö koski Väyläviraston verkkoselostuksen liitteitä 5.3: Vaihtotyön liikenteenohjaus, 7.6: Järjestelyratapihat, 7.7: laskumäet sekä 7.8: Seisontaraiteet (varikkosivuraiteet)</a:t>
            </a:r>
          </a:p>
          <a:p>
            <a:pPr lvl="1"/>
            <a:r>
              <a:rPr lang="fi-FI" dirty="0">
                <a:solidFill>
                  <a:schemeClr val="tx1"/>
                </a:solidFill>
              </a:rPr>
              <a:t>Raiteiden luokittelu rautatieinfrastruktuuriin kuuluviin raiteisiin ja palvelupaikan sisäisiin raiteisiin on edellytys asianmukaisille palvelupaikan kuvauksille ja oli sen vuoksi osana selvitystä.</a:t>
            </a:r>
          </a:p>
          <a:p>
            <a:pPr lvl="1"/>
            <a:r>
              <a:rPr lang="fi-FI" dirty="0">
                <a:solidFill>
                  <a:schemeClr val="tx1"/>
                </a:solidFill>
              </a:rPr>
              <a:t>Markkinasääntelyssä rautatieinfrastruktuuri määräytyy raideliikennelain 3 §:ssä säädettyjen rajausten mukaisesti</a:t>
            </a:r>
          </a:p>
          <a:p>
            <a:r>
              <a:rPr lang="fi-FI" dirty="0">
                <a:solidFill>
                  <a:schemeClr val="tx1"/>
                </a:solidFill>
              </a:rPr>
              <a:t>Väylävirastoa pyydettiin vastineessaan ottamaan kantaa sääntelyelimen esittämiin huomioihin ja vaatimuksiin sekä antamaan pyydetyt lisätiedot. Sääntelyelin vastaanotti 29.8.2025 Väyläviraston antaman vastineen selvityspyyntöön.</a:t>
            </a:r>
          </a:p>
          <a:p>
            <a:r>
              <a:rPr lang="fi-FI" dirty="0">
                <a:solidFill>
                  <a:schemeClr val="tx1"/>
                </a:solidFill>
              </a:rPr>
              <a:t>Väyläviraston ja sääntelyelimen välillä pidettiin 29.9.2025 neuvottelu, jossa tarkennettiin sääntelyelimen pyytämää selvitystä sekä Väyläviraston antamia vastauksia. Samalla todettiin, että neuvotteluratkaisulle on edellytyksiä. Sovittiin, että sääntelyelin lähettää Väylävirastolle ehdotuksen neuvotteluratkaisuksi.</a:t>
            </a:r>
          </a:p>
          <a:p>
            <a:r>
              <a:rPr lang="fi-FI" dirty="0">
                <a:solidFill>
                  <a:schemeClr val="tx1"/>
                </a:solidFill>
              </a:rPr>
              <a:t>Väylävirasto hyväksyi 29.10.2025 sääntelyelimen ehdotuksen neuvotteluratkaisuksi.</a:t>
            </a:r>
          </a:p>
        </p:txBody>
      </p:sp>
      <p:sp>
        <p:nvSpPr>
          <p:cNvPr id="4" name="Päivämäärän paikkamerkki 3">
            <a:extLst>
              <a:ext uri="{FF2B5EF4-FFF2-40B4-BE49-F238E27FC236}">
                <a16:creationId xmlns:a16="http://schemas.microsoft.com/office/drawing/2014/main" id="{490D5D69-F329-4405-8379-37F2DAF786AA}"/>
              </a:ext>
            </a:extLst>
          </p:cNvPr>
          <p:cNvSpPr>
            <a:spLocks noGrp="1"/>
          </p:cNvSpPr>
          <p:nvPr>
            <p:ph type="dt" sz="half" idx="10"/>
          </p:nvPr>
        </p:nvSpPr>
        <p:spPr/>
        <p:txBody>
          <a:bodyPr/>
          <a:lstStyle/>
          <a:p>
            <a:r>
              <a:rPr lang="fi-FI"/>
              <a:t>26.11.2025</a:t>
            </a:r>
          </a:p>
        </p:txBody>
      </p:sp>
      <p:sp>
        <p:nvSpPr>
          <p:cNvPr id="5" name="Alatunnisteen paikkamerkki 4">
            <a:extLst>
              <a:ext uri="{FF2B5EF4-FFF2-40B4-BE49-F238E27FC236}">
                <a16:creationId xmlns:a16="http://schemas.microsoft.com/office/drawing/2014/main" id="{6B1F3CB2-9A87-4914-A6F0-3586AF660F92}"/>
              </a:ext>
            </a:extLst>
          </p:cNvPr>
          <p:cNvSpPr>
            <a:spLocks noGrp="1"/>
          </p:cNvSpPr>
          <p:nvPr>
            <p:ph type="ftr" sz="quarter" idx="11"/>
          </p:nvPr>
        </p:nvSpPr>
        <p:spPr/>
        <p:txBody>
          <a:bodyPr/>
          <a:lstStyle/>
          <a:p>
            <a:r>
              <a:rPr lang="fi-FI"/>
              <a:t>Rautatiealan sääntelyelimen sidosryhmätilaisuus</a:t>
            </a:r>
            <a:endParaRPr lang="fi-FI" dirty="0"/>
          </a:p>
        </p:txBody>
      </p:sp>
      <p:sp>
        <p:nvSpPr>
          <p:cNvPr id="6" name="Dian numeron paikkamerkki 5">
            <a:extLst>
              <a:ext uri="{FF2B5EF4-FFF2-40B4-BE49-F238E27FC236}">
                <a16:creationId xmlns:a16="http://schemas.microsoft.com/office/drawing/2014/main" id="{7C350B4E-0897-4BD1-99E1-EF2295A8927C}"/>
              </a:ext>
            </a:extLst>
          </p:cNvPr>
          <p:cNvSpPr>
            <a:spLocks noGrp="1"/>
          </p:cNvSpPr>
          <p:nvPr>
            <p:ph type="sldNum" sz="quarter" idx="12"/>
          </p:nvPr>
        </p:nvSpPr>
        <p:spPr/>
        <p:txBody>
          <a:bodyPr/>
          <a:lstStyle/>
          <a:p>
            <a:fld id="{03F6863F-6A49-4C4A-ACFA-6A00093D353A}" type="slidenum">
              <a:rPr lang="fi-FI" smtClean="0"/>
              <a:pPr/>
              <a:t>3</a:t>
            </a:fld>
            <a:endParaRPr lang="fi-FI"/>
          </a:p>
        </p:txBody>
      </p:sp>
    </p:spTree>
    <p:extLst>
      <p:ext uri="{BB962C8B-B14F-4D97-AF65-F5344CB8AC3E}">
        <p14:creationId xmlns:p14="http://schemas.microsoft.com/office/powerpoint/2010/main" val="186902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A8110A-6743-4F86-BED9-2E05076FF0C7}"/>
              </a:ext>
            </a:extLst>
          </p:cNvPr>
          <p:cNvSpPr>
            <a:spLocks noGrp="1"/>
          </p:cNvSpPr>
          <p:nvPr>
            <p:ph type="title"/>
          </p:nvPr>
        </p:nvSpPr>
        <p:spPr>
          <a:xfrm>
            <a:off x="432000" y="476776"/>
            <a:ext cx="8695084" cy="604784"/>
          </a:xfrm>
        </p:spPr>
        <p:txBody>
          <a:bodyPr>
            <a:normAutofit/>
          </a:bodyPr>
          <a:lstStyle/>
          <a:p>
            <a:r>
              <a:rPr lang="fi-FI" dirty="0"/>
              <a:t>Neuvotteluratkaisu</a:t>
            </a:r>
          </a:p>
        </p:txBody>
      </p:sp>
      <p:sp>
        <p:nvSpPr>
          <p:cNvPr id="3" name="Sisällön paikkamerkki 2">
            <a:extLst>
              <a:ext uri="{FF2B5EF4-FFF2-40B4-BE49-F238E27FC236}">
                <a16:creationId xmlns:a16="http://schemas.microsoft.com/office/drawing/2014/main" id="{81DC7509-D782-4836-A0C9-6A3031BA356F}"/>
              </a:ext>
            </a:extLst>
          </p:cNvPr>
          <p:cNvSpPr>
            <a:spLocks noGrp="1"/>
          </p:cNvSpPr>
          <p:nvPr>
            <p:ph idx="1"/>
          </p:nvPr>
        </p:nvSpPr>
        <p:spPr>
          <a:xfrm>
            <a:off x="451070" y="1124744"/>
            <a:ext cx="8695084" cy="5112568"/>
          </a:xfrm>
        </p:spPr>
        <p:txBody>
          <a:bodyPr>
            <a:normAutofit fontScale="92500" lnSpcReduction="10000"/>
          </a:bodyPr>
          <a:lstStyle/>
          <a:p>
            <a:pPr marL="270000" marR="0" lvl="0" indent="-270000" algn="l" defTabSz="914400" rtl="0" eaLnBrk="1" fontAlgn="auto" latinLnBrk="0" hangingPunct="1">
              <a:lnSpc>
                <a:spcPct val="120000"/>
              </a:lnSpc>
              <a:spcBef>
                <a:spcPts val="600"/>
              </a:spcBef>
              <a:spcAft>
                <a:spcPts val="600"/>
              </a:spcAft>
              <a:buClr>
                <a:srgbClr val="2367C1"/>
              </a:buClr>
              <a:buSzPct val="120000"/>
              <a:buFont typeface="Arial"/>
              <a:buChar char="•"/>
              <a:tabLst/>
              <a:defRPr/>
            </a:pPr>
            <a:r>
              <a:rPr lang="fi-FI" dirty="0">
                <a:solidFill>
                  <a:schemeClr val="tx1"/>
                </a:solidFill>
                <a:latin typeface="Verdana"/>
              </a:rPr>
              <a:t>Neuvotteluratkaisun lainsäädännöllinen perusta</a:t>
            </a:r>
          </a:p>
          <a:p>
            <a:pPr lvl="1">
              <a:lnSpc>
                <a:spcPct val="120000"/>
              </a:lnSpc>
              <a:buClr>
                <a:srgbClr val="2367C1"/>
              </a:buClr>
              <a:defRPr/>
            </a:pPr>
            <a:r>
              <a:rPr lang="fi-FI" dirty="0">
                <a:solidFill>
                  <a:schemeClr val="tx1"/>
                </a:solidFill>
              </a:rPr>
              <a:t>Raideliikennelain 152 §:n 1 momentin mukaan sääntelyelin voi ottaa asian tutkittavakseen omasta aloitteestaan, mikäli se katsoo, että joku toimii raideliikennelaissa tai sen nojalla säädettyjen vaatimusten vastaisesti, raideliikennelain 149 §:n 1 momentin 1 kohdassa tarkoitetun EU-lainsäädännön vastaisesti taikka vastoin syrjimättömyyden ja tasapuolisuuden vaatimusta. </a:t>
            </a:r>
          </a:p>
          <a:p>
            <a:pPr lvl="1">
              <a:lnSpc>
                <a:spcPct val="120000"/>
              </a:lnSpc>
              <a:buClr>
                <a:srgbClr val="2367C1"/>
              </a:buClr>
              <a:defRPr/>
            </a:pPr>
            <a:r>
              <a:rPr lang="fi-FI" dirty="0">
                <a:solidFill>
                  <a:schemeClr val="tx1"/>
                </a:solidFill>
              </a:rPr>
              <a:t>152 §:n 3 momentin mukaan sääntelyelimen omasta aloitteestaan ratkaistavaksi ottama asia on ratkaistava ensisijaisesti neuvottelemalla, jos sääntelyelin katsoo neuvottelut asian kannalta tarkoituksenmukaisiksi.</a:t>
            </a:r>
          </a:p>
          <a:p>
            <a:pPr>
              <a:lnSpc>
                <a:spcPct val="120000"/>
              </a:lnSpc>
              <a:buClr>
                <a:srgbClr val="2367C1"/>
              </a:buClr>
              <a:defRPr/>
            </a:pPr>
            <a:r>
              <a:rPr lang="fi-FI" dirty="0">
                <a:solidFill>
                  <a:schemeClr val="tx1"/>
                </a:solidFill>
              </a:rPr>
              <a:t>Neuvotteluratkaisu käytännössä</a:t>
            </a:r>
          </a:p>
          <a:p>
            <a:pPr lvl="1">
              <a:lnSpc>
                <a:spcPct val="120000"/>
              </a:lnSpc>
              <a:buClr>
                <a:srgbClr val="2367C1"/>
              </a:buClr>
              <a:defRPr/>
            </a:pPr>
            <a:r>
              <a:rPr lang="fi-FI" dirty="0">
                <a:solidFill>
                  <a:schemeClr val="tx1"/>
                </a:solidFill>
              </a:rPr>
              <a:t>Neuvotteluratkaisun tarkoituksena on sopia toimenpiteistä, joilla korjataan oma-aloitteisen selvityksen perusteena olleet puutteet. Ratkaisun myötä sääntelyelin päättää asian käsittelyn ilman hallintopäätöstä eikä asiaa tutkita yhtä laajasti kuin päätöksenteossa.</a:t>
            </a:r>
          </a:p>
          <a:p>
            <a:pPr>
              <a:lnSpc>
                <a:spcPct val="120000"/>
              </a:lnSpc>
              <a:buClr>
                <a:srgbClr val="2367C1"/>
              </a:buClr>
              <a:defRPr/>
            </a:pPr>
            <a:endParaRPr kumimoji="0" lang="fi-FI" b="0" i="0" u="none" strike="noStrike" kern="1200" cap="none" spc="0" normalizeH="0" baseline="0" noProof="0" dirty="0">
              <a:ln>
                <a:noFill/>
              </a:ln>
              <a:solidFill>
                <a:schemeClr val="tx1"/>
              </a:solidFill>
              <a:effectLst/>
              <a:uLnTx/>
              <a:uFillTx/>
              <a:latin typeface="Verdana"/>
              <a:ea typeface="+mn-ea"/>
              <a:cs typeface="+mn-cs"/>
            </a:endParaRPr>
          </a:p>
          <a:p>
            <a:endParaRPr lang="fi-FI" dirty="0"/>
          </a:p>
        </p:txBody>
      </p:sp>
      <p:sp>
        <p:nvSpPr>
          <p:cNvPr id="4" name="Alatunnisteen paikkamerkki 3">
            <a:extLst>
              <a:ext uri="{FF2B5EF4-FFF2-40B4-BE49-F238E27FC236}">
                <a16:creationId xmlns:a16="http://schemas.microsoft.com/office/drawing/2014/main" id="{6BB1903F-B524-40C3-A7C0-F1763FF2A102}"/>
              </a:ext>
            </a:extLst>
          </p:cNvPr>
          <p:cNvSpPr>
            <a:spLocks noGrp="1"/>
          </p:cNvSpPr>
          <p:nvPr>
            <p:ph type="ftr" sz="quarter" idx="11"/>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900" b="0" i="0" u="none" strike="noStrike" kern="1200" cap="none" spc="0" normalizeH="0" baseline="0" noProof="0">
                <a:ln>
                  <a:noFill/>
                </a:ln>
                <a:solidFill>
                  <a:srgbClr val="FFFFFF"/>
                </a:solidFill>
                <a:effectLst/>
                <a:uLnTx/>
                <a:uFillTx/>
                <a:latin typeface="Verdana"/>
                <a:ea typeface="+mn-ea"/>
                <a:cs typeface="+mn-cs"/>
              </a:rPr>
              <a:t>Rautatiealan sääntelyelimen sidosryhmätilaisuus</a:t>
            </a:r>
            <a:endParaRPr kumimoji="0" lang="fi-FI"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46829364-EC8F-4574-9907-A58EEA45D55F}"/>
              </a:ext>
            </a:extLst>
          </p:cNvPr>
          <p:cNvSpPr>
            <a:spLocks noGrp="1"/>
          </p:cNvSpPr>
          <p:nvPr>
            <p:ph type="sldNum" sz="quarter" idx="12"/>
          </p:nvPr>
        </p:nvSpPr>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fld id="{03F6863F-6A49-4C4A-ACFA-6A00093D353A}" type="slidenum">
              <a:rPr kumimoji="0" lang="fi-FI" sz="9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4</a:t>
            </a:fld>
            <a:endParaRPr kumimoji="0" lang="fi-FI" sz="900" b="0" i="0" u="none" strike="noStrike" kern="1200" cap="none" spc="0" normalizeH="0" baseline="0" noProof="0">
              <a:ln>
                <a:noFill/>
              </a:ln>
              <a:solidFill>
                <a:srgbClr val="FFFFFF"/>
              </a:solidFill>
              <a:effectLst/>
              <a:uLnTx/>
              <a:uFillTx/>
              <a:latin typeface="Verdana"/>
              <a:ea typeface="+mn-ea"/>
              <a:cs typeface="+mn-cs"/>
            </a:endParaRPr>
          </a:p>
        </p:txBody>
      </p:sp>
      <p:sp>
        <p:nvSpPr>
          <p:cNvPr id="6" name="Päivämäärän paikkamerkki 5">
            <a:extLst>
              <a:ext uri="{FF2B5EF4-FFF2-40B4-BE49-F238E27FC236}">
                <a16:creationId xmlns:a16="http://schemas.microsoft.com/office/drawing/2014/main" id="{84A1613A-9225-4C65-8178-74D57F76A0BE}"/>
              </a:ext>
            </a:extLst>
          </p:cNvPr>
          <p:cNvSpPr>
            <a:spLocks noGrp="1"/>
          </p:cNvSpPr>
          <p:nvPr>
            <p:ph type="dt" sz="half" idx="10"/>
          </p:nvPr>
        </p:nvSpPr>
        <p:spPr/>
        <p:txBody>
          <a:bodyPr/>
          <a:lstStyle/>
          <a:p>
            <a:r>
              <a:rPr lang="fi-FI"/>
              <a:t>26.11.2025</a:t>
            </a:r>
          </a:p>
        </p:txBody>
      </p:sp>
    </p:spTree>
    <p:extLst>
      <p:ext uri="{BB962C8B-B14F-4D97-AF65-F5344CB8AC3E}">
        <p14:creationId xmlns:p14="http://schemas.microsoft.com/office/powerpoint/2010/main" val="143539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0D8AF0-9893-4811-A76C-FA88EAFF7C34}"/>
              </a:ext>
            </a:extLst>
          </p:cNvPr>
          <p:cNvSpPr>
            <a:spLocks noGrp="1"/>
          </p:cNvSpPr>
          <p:nvPr>
            <p:ph type="title"/>
          </p:nvPr>
        </p:nvSpPr>
        <p:spPr/>
        <p:txBody>
          <a:bodyPr/>
          <a:lstStyle/>
          <a:p>
            <a:r>
              <a:rPr lang="fi-FI" dirty="0"/>
              <a:t>Neuvotteluratkaisun sisältö</a:t>
            </a:r>
          </a:p>
        </p:txBody>
      </p:sp>
      <p:sp>
        <p:nvSpPr>
          <p:cNvPr id="3" name="Sisällön paikkamerkki 2">
            <a:extLst>
              <a:ext uri="{FF2B5EF4-FFF2-40B4-BE49-F238E27FC236}">
                <a16:creationId xmlns:a16="http://schemas.microsoft.com/office/drawing/2014/main" id="{171E61F3-D6CC-4E0C-99C9-0D4CFB82338A}"/>
              </a:ext>
            </a:extLst>
          </p:cNvPr>
          <p:cNvSpPr>
            <a:spLocks noGrp="1"/>
          </p:cNvSpPr>
          <p:nvPr>
            <p:ph idx="1"/>
          </p:nvPr>
        </p:nvSpPr>
        <p:spPr>
          <a:xfrm>
            <a:off x="451070" y="1330017"/>
            <a:ext cx="8695084" cy="5220948"/>
          </a:xfrm>
        </p:spPr>
        <p:txBody>
          <a:bodyPr>
            <a:normAutofit fontScale="92500" lnSpcReduction="10000"/>
          </a:bodyPr>
          <a:lstStyle/>
          <a:p>
            <a:r>
              <a:rPr lang="fi-FI" dirty="0">
                <a:solidFill>
                  <a:schemeClr val="tx1"/>
                </a:solidFill>
              </a:rPr>
              <a:t>Neuvotteluratkaisussa Väylävirasto sitoutui toteuttamaan jäljempänä mainitut toimenpiteet verkkoselostuksen päivityksen yhteydessä kesäkuun 2026 loppuun mennessä.</a:t>
            </a:r>
          </a:p>
          <a:p>
            <a:pPr lvl="1"/>
            <a:r>
              <a:rPr lang="fi-FI" dirty="0">
                <a:solidFill>
                  <a:schemeClr val="tx1"/>
                </a:solidFill>
              </a:rPr>
              <a:t>Väylävirasto luokittelee hallinnoimansa raiteet rautatieinfrastruktuuriin tai palvelupaikkojen sisäisiin raiteisiin.</a:t>
            </a:r>
          </a:p>
          <a:p>
            <a:pPr lvl="1"/>
            <a:r>
              <a:rPr lang="fi-FI" dirty="0">
                <a:solidFill>
                  <a:schemeClr val="tx1"/>
                </a:solidFill>
              </a:rPr>
              <a:t>Väylävirasto tarkistaa palvelupaikkakapasiteetin hakumenettelyt ja ensisijaisuusperusteet. Palvelupaikan kuvauksia täsmennetään tarvittaessa niin, että niistä muodostuu selkeä kokonaiskuva kunkin palvelun hakemisesta. Palvelupaikan kuvauksien teknisiä ominaispiirteitä koskevaan kohtaan lisätään vähintään sellaiset tiedot, joita tarvitaan kutakin palvelua haettaessa. </a:t>
            </a:r>
          </a:p>
          <a:p>
            <a:pPr lvl="1"/>
            <a:r>
              <a:rPr lang="fi-FI" dirty="0">
                <a:solidFill>
                  <a:schemeClr val="tx1"/>
                </a:solidFill>
              </a:rPr>
              <a:t>Väylävirasto yksilöi palvelupaikan kuvauksissaan selkeästi ne palvelut, joiden käytöstä Ilmalan ratapihan käyttömaksua peritään.	</a:t>
            </a:r>
          </a:p>
          <a:p>
            <a:pPr marL="270000" lvl="1"/>
            <a:r>
              <a:rPr lang="fi-FI" sz="2100" dirty="0">
                <a:solidFill>
                  <a:schemeClr val="tx1"/>
                </a:solidFill>
              </a:rPr>
              <a:t>Lisäksi Väylävirasto muutti ratapihojen vaihtotyön liikenteenohjauksen direktiivin liitteen II kohdan 2 mukaiseksi palveluksi verkkoselostustensa 16.10.2025 julkaistuihin lausuntoversioihin.</a:t>
            </a:r>
          </a:p>
          <a:p>
            <a:pPr marL="270000" lvl="1"/>
            <a:endParaRPr lang="fi-FI" sz="2100" dirty="0"/>
          </a:p>
          <a:p>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A1672501-F3C1-4B55-8EBA-F91D4D912CB2}"/>
              </a:ext>
            </a:extLst>
          </p:cNvPr>
          <p:cNvSpPr>
            <a:spLocks noGrp="1"/>
          </p:cNvSpPr>
          <p:nvPr>
            <p:ph type="dt" sz="half" idx="10"/>
          </p:nvPr>
        </p:nvSpPr>
        <p:spPr/>
        <p:txBody>
          <a:bodyPr/>
          <a:lstStyle/>
          <a:p>
            <a:r>
              <a:rPr lang="fi-FI"/>
              <a:t>26.11.2025</a:t>
            </a:r>
          </a:p>
        </p:txBody>
      </p:sp>
      <p:sp>
        <p:nvSpPr>
          <p:cNvPr id="5" name="Alatunnisteen paikkamerkki 4">
            <a:extLst>
              <a:ext uri="{FF2B5EF4-FFF2-40B4-BE49-F238E27FC236}">
                <a16:creationId xmlns:a16="http://schemas.microsoft.com/office/drawing/2014/main" id="{508AEF71-C017-40AC-B3C6-9DDC48A990D7}"/>
              </a:ext>
            </a:extLst>
          </p:cNvPr>
          <p:cNvSpPr>
            <a:spLocks noGrp="1"/>
          </p:cNvSpPr>
          <p:nvPr>
            <p:ph type="ftr" sz="quarter" idx="11"/>
          </p:nvPr>
        </p:nvSpPr>
        <p:spPr/>
        <p:txBody>
          <a:bodyPr/>
          <a:lstStyle/>
          <a:p>
            <a:r>
              <a:rPr lang="fi-FI"/>
              <a:t>Rautatiealan sääntelyelimen sidosryhmätilaisuus</a:t>
            </a:r>
            <a:endParaRPr lang="fi-FI" dirty="0"/>
          </a:p>
        </p:txBody>
      </p:sp>
      <p:sp>
        <p:nvSpPr>
          <p:cNvPr id="6" name="Dian numeron paikkamerkki 5">
            <a:extLst>
              <a:ext uri="{FF2B5EF4-FFF2-40B4-BE49-F238E27FC236}">
                <a16:creationId xmlns:a16="http://schemas.microsoft.com/office/drawing/2014/main" id="{0771FA91-B3F7-42EF-8386-F624BEFB73B1}"/>
              </a:ext>
            </a:extLst>
          </p:cNvPr>
          <p:cNvSpPr>
            <a:spLocks noGrp="1"/>
          </p:cNvSpPr>
          <p:nvPr>
            <p:ph type="sldNum" sz="quarter" idx="12"/>
          </p:nvPr>
        </p:nvSpPr>
        <p:spPr/>
        <p:txBody>
          <a:bodyPr/>
          <a:lstStyle/>
          <a:p>
            <a:fld id="{03F6863F-6A49-4C4A-ACFA-6A00093D353A}" type="slidenum">
              <a:rPr lang="fi-FI" smtClean="0"/>
              <a:pPr/>
              <a:t>5</a:t>
            </a:fld>
            <a:endParaRPr lang="fi-FI"/>
          </a:p>
        </p:txBody>
      </p:sp>
    </p:spTree>
    <p:extLst>
      <p:ext uri="{BB962C8B-B14F-4D97-AF65-F5344CB8AC3E}">
        <p14:creationId xmlns:p14="http://schemas.microsoft.com/office/powerpoint/2010/main" val="226428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Lisätietoja</a:t>
            </a:r>
          </a:p>
        </p:txBody>
      </p:sp>
      <p:sp>
        <p:nvSpPr>
          <p:cNvPr id="3" name="Sisällön paikkamerkki 2"/>
          <p:cNvSpPr>
            <a:spLocks noGrp="1"/>
          </p:cNvSpPr>
          <p:nvPr>
            <p:ph idx="1"/>
          </p:nvPr>
        </p:nvSpPr>
        <p:spPr/>
        <p:txBody>
          <a:bodyPr/>
          <a:lstStyle/>
          <a:p>
            <a:r>
              <a:rPr lang="fi-FI" sz="2400" dirty="0">
                <a:solidFill>
                  <a:schemeClr val="tx1"/>
                </a:solidFill>
              </a:rPr>
              <a:t>Lisätietoja ja ohjeistusta saa rautatiealan sääntelyelimeltä</a:t>
            </a:r>
          </a:p>
          <a:p>
            <a:r>
              <a:rPr lang="fi-FI" sz="2400" dirty="0">
                <a:hlinkClick r:id="rId3"/>
              </a:rPr>
              <a:t>railregulator@traficom.fi</a:t>
            </a:r>
            <a:endParaRPr lang="fi-FI" sz="2400" dirty="0"/>
          </a:p>
          <a:p>
            <a:r>
              <a:rPr lang="fi-FI" sz="2400" dirty="0">
                <a:solidFill>
                  <a:schemeClr val="tx1"/>
                </a:solidFill>
              </a:rPr>
              <a:t>Marko Sillanpää</a:t>
            </a:r>
          </a:p>
          <a:p>
            <a:pPr lvl="1"/>
            <a:r>
              <a:rPr lang="fi-FI" sz="2200" dirty="0">
                <a:solidFill>
                  <a:schemeClr val="tx1"/>
                </a:solidFill>
              </a:rPr>
              <a:t>050-5664912</a:t>
            </a:r>
          </a:p>
          <a:p>
            <a:r>
              <a:rPr lang="fi-FI" sz="2400" dirty="0">
                <a:hlinkClick r:id="rId4"/>
              </a:rPr>
              <a:t>etunimi.sukunimi@traficom.fi</a:t>
            </a:r>
            <a:endParaRPr lang="fi-FI" sz="2400" dirty="0"/>
          </a:p>
          <a:p>
            <a:endParaRPr lang="fi-FI" sz="2400" dirty="0"/>
          </a:p>
          <a:p>
            <a:endParaRPr lang="fi-FI" dirty="0"/>
          </a:p>
          <a:p>
            <a:endParaRPr lang="fi-FI" dirty="0"/>
          </a:p>
          <a:p>
            <a:endParaRPr lang="fi-FI" dirty="0"/>
          </a:p>
        </p:txBody>
      </p:sp>
      <p:sp>
        <p:nvSpPr>
          <p:cNvPr id="4" name="Päivämäärän paikkamerkki 3"/>
          <p:cNvSpPr>
            <a:spLocks noGrp="1"/>
          </p:cNvSpPr>
          <p:nvPr>
            <p:ph type="dt" sz="half" idx="10"/>
          </p:nvPr>
        </p:nvSpPr>
        <p:spPr/>
        <p:txBody>
          <a:bodyPr/>
          <a:lstStyle/>
          <a:p>
            <a:r>
              <a:rPr lang="fi-FI"/>
              <a:t>26.11.2025</a:t>
            </a:r>
          </a:p>
        </p:txBody>
      </p:sp>
      <p:sp>
        <p:nvSpPr>
          <p:cNvPr id="5" name="Alatunnisteen paikkamerkki 4"/>
          <p:cNvSpPr>
            <a:spLocks noGrp="1"/>
          </p:cNvSpPr>
          <p:nvPr>
            <p:ph type="ftr" sz="quarter" idx="11"/>
          </p:nvPr>
        </p:nvSpPr>
        <p:spPr/>
        <p:txBody>
          <a:bodyPr/>
          <a:lstStyle/>
          <a:p>
            <a:r>
              <a:rPr lang="fi-FI"/>
              <a:t>Rautatiealan sääntelyelimen sidosryhmätilaisuus</a:t>
            </a:r>
            <a:endParaRPr lang="fi-FI" dirty="0"/>
          </a:p>
        </p:txBody>
      </p:sp>
      <p:sp>
        <p:nvSpPr>
          <p:cNvPr id="6" name="Dian numeron paikkamerkki 5"/>
          <p:cNvSpPr>
            <a:spLocks noGrp="1"/>
          </p:cNvSpPr>
          <p:nvPr>
            <p:ph type="sldNum" sz="quarter" idx="12"/>
          </p:nvPr>
        </p:nvSpPr>
        <p:spPr/>
        <p:txBody>
          <a:bodyPr/>
          <a:lstStyle/>
          <a:p>
            <a:fld id="{03F6863F-6A49-4C4A-ACFA-6A00093D353A}" type="slidenum">
              <a:rPr lang="fi-FI" smtClean="0"/>
              <a:pPr/>
              <a:t>6</a:t>
            </a:fld>
            <a:endParaRPr lang="fi-FI"/>
          </a:p>
        </p:txBody>
      </p:sp>
    </p:spTree>
    <p:extLst>
      <p:ext uri="{BB962C8B-B14F-4D97-AF65-F5344CB8AC3E}">
        <p14:creationId xmlns:p14="http://schemas.microsoft.com/office/powerpoint/2010/main" val="173908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1999" y="404664"/>
            <a:ext cx="9055123" cy="5760640"/>
          </a:xfrm>
        </p:spPr>
        <p:txBody>
          <a:bodyPr>
            <a:normAutofit/>
          </a:bodyPr>
          <a:lstStyle/>
          <a:p>
            <a:pPr marL="0" indent="0" algn="ctr">
              <a:buNone/>
            </a:pPr>
            <a:r>
              <a:rPr lang="fi-FI" sz="4400" dirty="0"/>
              <a:t>Kiitos!</a:t>
            </a:r>
          </a:p>
        </p:txBody>
      </p:sp>
      <p:sp>
        <p:nvSpPr>
          <p:cNvPr id="8" name="Päivämäärän paikkamerkki 7"/>
          <p:cNvSpPr>
            <a:spLocks noGrp="1"/>
          </p:cNvSpPr>
          <p:nvPr>
            <p:ph type="dt" sz="half" idx="10"/>
          </p:nvPr>
        </p:nvSpPr>
        <p:spPr/>
        <p:txBody>
          <a:bodyPr/>
          <a:lstStyle/>
          <a:p>
            <a:r>
              <a:rPr lang="fi-FI"/>
              <a:t>26.11.2025</a:t>
            </a:r>
          </a:p>
        </p:txBody>
      </p:sp>
      <p:sp>
        <p:nvSpPr>
          <p:cNvPr id="9" name="Alatunnisteen paikkamerkki 8"/>
          <p:cNvSpPr>
            <a:spLocks noGrp="1"/>
          </p:cNvSpPr>
          <p:nvPr>
            <p:ph type="ftr" sz="quarter" idx="11"/>
          </p:nvPr>
        </p:nvSpPr>
        <p:spPr/>
        <p:txBody>
          <a:bodyPr/>
          <a:lstStyle/>
          <a:p>
            <a:r>
              <a:rPr lang="fi-FI"/>
              <a:t>Rautatiealan sääntelyelimen sidosryhmätilaisuus</a:t>
            </a:r>
            <a:endParaRPr lang="fi-FI" dirty="0"/>
          </a:p>
        </p:txBody>
      </p:sp>
      <p:sp>
        <p:nvSpPr>
          <p:cNvPr id="10" name="Dian numeron paikkamerkki 9"/>
          <p:cNvSpPr>
            <a:spLocks noGrp="1"/>
          </p:cNvSpPr>
          <p:nvPr>
            <p:ph type="sldNum" sz="quarter" idx="12"/>
          </p:nvPr>
        </p:nvSpPr>
        <p:spPr/>
        <p:txBody>
          <a:bodyPr/>
          <a:lstStyle/>
          <a:p>
            <a:fld id="{03F6863F-6A49-4C4A-ACFA-6A00093D353A}" type="slidenum">
              <a:rPr lang="fi-FI" smtClean="0"/>
              <a:pPr/>
              <a:t>7</a:t>
            </a:fld>
            <a:endParaRPr lang="fi-FI"/>
          </a:p>
        </p:txBody>
      </p:sp>
      <p:sp>
        <p:nvSpPr>
          <p:cNvPr id="7" name="TextBox 5"/>
          <p:cNvSpPr txBox="1"/>
          <p:nvPr/>
        </p:nvSpPr>
        <p:spPr>
          <a:xfrm>
            <a:off x="8091858" y="5980638"/>
            <a:ext cx="675185" cy="184666"/>
          </a:xfrm>
          <a:prstGeom prst="rect">
            <a:avLst/>
          </a:prstGeom>
          <a:noFill/>
        </p:spPr>
        <p:txBody>
          <a:bodyPr wrap="none" rtlCol="0">
            <a:spAutoFit/>
          </a:bodyPr>
          <a:lstStyle/>
          <a:p>
            <a:r>
              <a:rPr lang="en-US" sz="600" dirty="0">
                <a:solidFill>
                  <a:schemeClr val="bg1"/>
                </a:solidFill>
                <a:latin typeface="Times New Roman" panose="02020603050405020304" pitchFamily="18" charset="0"/>
                <a:cs typeface="Times New Roman" panose="02020603050405020304" pitchFamily="18" charset="0"/>
              </a:rPr>
              <a:t>Kuva: Traficom</a:t>
            </a:r>
          </a:p>
        </p:txBody>
      </p:sp>
      <p:pic>
        <p:nvPicPr>
          <p:cNvPr id="1026" name="Picture 2">
            <a:extLst>
              <a:ext uri="{FF2B5EF4-FFF2-40B4-BE49-F238E27FC236}">
                <a16:creationId xmlns:a16="http://schemas.microsoft.com/office/drawing/2014/main" id="{432B614E-97DC-911A-5E80-8B8A5DD1F3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0379" y="2325467"/>
            <a:ext cx="4371558" cy="353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757319"/>
      </p:ext>
    </p:extLst>
  </p:cSld>
  <p:clrMapOvr>
    <a:masterClrMapping/>
  </p:clrMapOvr>
</p:sld>
</file>

<file path=ppt/theme/theme1.xml><?xml version="1.0" encoding="utf-8"?>
<a:theme xmlns:a="http://schemas.openxmlformats.org/drawingml/2006/main" name="Trafi_2014_otsikkodia">
  <a:themeElements>
    <a:clrScheme name="Sääntelyelin">
      <a:dk1>
        <a:srgbClr val="000000"/>
      </a:dk1>
      <a:lt1>
        <a:srgbClr val="FFFFFF"/>
      </a:lt1>
      <a:dk2>
        <a:srgbClr val="189B39"/>
      </a:dk2>
      <a:lt2>
        <a:srgbClr val="FFFFFF"/>
      </a:lt2>
      <a:accent1>
        <a:srgbClr val="0AA336"/>
      </a:accent1>
      <a:accent2>
        <a:srgbClr val="E98300"/>
      </a:accent2>
      <a:accent3>
        <a:srgbClr val="0065BD"/>
      </a:accent3>
      <a:accent4>
        <a:srgbClr val="CD0921"/>
      </a:accent4>
      <a:accent5>
        <a:srgbClr val="7AB800"/>
      </a:accent5>
      <a:accent6>
        <a:srgbClr val="970769"/>
      </a:accent6>
      <a:hlink>
        <a:srgbClr val="007D57"/>
      </a:hlink>
      <a:folHlink>
        <a:srgbClr val="7AB80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rafi_2014_peruskalvo">
  <a:themeElements>
    <a:clrScheme name="Mukautettu 1">
      <a:dk1>
        <a:srgbClr val="000000"/>
      </a:dk1>
      <a:lt1>
        <a:srgbClr val="FFFFFF"/>
      </a:lt1>
      <a:dk2>
        <a:srgbClr val="2367C1"/>
      </a:dk2>
      <a:lt2>
        <a:srgbClr val="FFFFFF"/>
      </a:lt2>
      <a:accent1>
        <a:srgbClr val="2367C1"/>
      </a:accent1>
      <a:accent2>
        <a:srgbClr val="0AA336"/>
      </a:accent2>
      <a:accent3>
        <a:srgbClr val="CD0921"/>
      </a:accent3>
      <a:accent4>
        <a:srgbClr val="7AB800"/>
      </a:accent4>
      <a:accent5>
        <a:srgbClr val="00B0F0"/>
      </a:accent5>
      <a:accent6>
        <a:srgbClr val="970769"/>
      </a:accent6>
      <a:hlink>
        <a:srgbClr val="003F87"/>
      </a:hlink>
      <a:folHlink>
        <a:srgbClr val="0070C0"/>
      </a:folHlink>
    </a:clrScheme>
    <a:fontScheme name="Trafi_font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2e88440-2203-4dc9-b854-10cc85d9cb65" ContentTypeId="0x0101000EC482A17D284AEE8290D09FC0D2D6D200C589622A2BFC49F09A63EB8A04006250" PreviousValue="true"/>
</file>

<file path=customXml/item2.xml><?xml version="1.0" encoding="utf-8"?>
<p:properties xmlns:p="http://schemas.microsoft.com/office/2006/metadata/properties" xmlns:xsi="http://www.w3.org/2001/XMLSchema-instance" xmlns:pc="http://schemas.microsoft.com/office/infopath/2007/PartnerControls">
  <documentManagement>
    <SaTyTosDocumentType xmlns="a6e14f11-e72c-4b23-9efa-777d2464d593">Muistio</SaTyTosDocumentType>
    <SaTyTosPublicity xmlns="a6e14f11-e72c-4b23-9efa-777d2464d593">Julkinen</SaTyTosPublicity>
    <TaxCatchAll xmlns="986746b9-21ea-4a10-94d5-c7e2d54bbe5a">
      <Value>17</Value>
      <Value>74</Value>
    </TaxCatchAll>
    <SaTyTosTaskGroup xmlns="a6e14f11-e72c-4b23-9efa-777d2464d593">Rautatiealan sääntelyelin</SaTyTosTaskGroup>
    <SaTyTosTaskGroupId xmlns="a6e14f11-e72c-4b23-9efa-777d2464d593">03.06</SaTyTosTaskGroupId>
    <p39f2945831442ffb2b72677709d8610 xmlns="986746b9-21ea-4a10-94d5-c7e2d54bbe5a">
      <Terms xmlns="http://schemas.microsoft.com/office/infopath/2007/PartnerControls"/>
    </p39f2945831442ffb2b72677709d8610>
    <SaTyTosIssueGroupId xmlns="a6e14f11-e72c-4b23-9efa-777d2464d593">03.06.07</SaTyTosIssueGroupId>
    <f4b386671deb464d8bb6062959db37ce xmlns="986746b9-21ea-4a10-94d5-c7e2d54bbe5a">
      <Terms xmlns="http://schemas.microsoft.com/office/infopath/2007/PartnerControls"/>
    </f4b386671deb464d8bb6062959db37ce>
    <g947cab29b3b46f18713a0acc4648f6c xmlns="986746b9-21ea-4a10-94d5-c7e2d54bbe5a">
      <Terms xmlns="http://schemas.microsoft.com/office/infopath/2007/PartnerControls">
        <TermInfo xmlns="http://schemas.microsoft.com/office/infopath/2007/PartnerControls">
          <TermName xmlns="http://schemas.microsoft.com/office/infopath/2007/PartnerControls">Palvelupaikkakuvaus</TermName>
          <TermId xmlns="http://schemas.microsoft.com/office/infopath/2007/PartnerControls">d370cc09-402d-43b4-b318-42de568121fa</TermId>
        </TermInfo>
      </Terms>
    </g947cab29b3b46f18713a0acc4648f6c>
    <a9215f07bdd34c12927c30fd8ee294e2 xmlns="986746b9-21ea-4a10-94d5-c7e2d54bbe5a">
      <Terms xmlns="http://schemas.microsoft.com/office/infopath/2007/PartnerControls"/>
    </a9215f07bdd34c12927c30fd8ee294e2>
    <SaTyTosIssueGroup xmlns="a6e14f11-e72c-4b23-9efa-777d2464d593">Rautatiealan sääntelyelimen yleiset asiat</SaTyTosIssueGroup>
    <SaTyTosDocumentTypeId xmlns="a6e14f11-e72c-4b23-9efa-777d2464d593">Muistio</SaTyTosDocumentTypeId>
    <SaTyTosPreservation xmlns="a6e14f11-e72c-4b23-9efa-777d2464d593">3 v</SaTyTosPreservation>
    <SaTyDocumentYear xmlns="a6e14f11-e72c-4b23-9efa-777d2464d593">2023</SaTyDocumentYear>
    <SaTyTosSecurityPeriod xmlns="986746b9-21ea-4a10-94d5-c7e2d54bbe5a">25 v</SaTyTosSecurityPeriod>
    <SaTyDocumentStatus xmlns="a6e14f11-e72c-4b23-9efa-777d2464d593">Luonnos</SaTyDocumentStatus>
    <SaTyDynastyDocumentGuid xmlns="986746b9-21ea-4a10-94d5-c7e2d54bbe5a">921d0f5b-a382-4536-97ad-f114c8a07ad9</SaTyDynastyDocumentGuid>
    <SaTyDocumentArchive xmlns="a6e14f11-e72c-4b23-9efa-777d2464d593">false</SaTyDocumentArchive>
    <SaTyTosSecurityPeriodRuleId xmlns="986746b9-21ea-4a10-94d5-c7e2d54bbe5a" xsi:nil="true"/>
    <SaTyDynastyDocumentUrl xmlns="986746b9-21ea-4a10-94d5-c7e2d54bbe5a">https://dynasty.int.traficom.fi/dynasty/#/db/TRAFICOM/card/?r=%2Fdocument%2F104999</SaTyDynastyDocumentUrl>
    <SaTyTosSecurityPeriodRule xmlns="986746b9-21ea-4a10-94d5-c7e2d54bbe5a" xsi:nil="true"/>
    <SaTyTosUserDataRule xmlns="986746b9-21ea-4a10-94d5-c7e2d54bbe5a" xsi:nil="true"/>
    <SaTyTosUserDataRuleId xmlns="986746b9-21ea-4a10-94d5-c7e2d54bbe5a" xsi:nil="true"/>
    <SaTyTosSecurityReason xmlns="986746b9-21ea-4a10-94d5-c7e2d54bbe5a" xsi:nil="true"/>
    <SaTyDocumentUserData xmlns="a6e14f11-e72c-4b23-9efa-777d2464d593">false</SaTyDocumentUserData>
    <SaTyDynastyIntStatus xmlns="986746b9-21ea-4a10-94d5-c7e2d54bbe5a">Document folderPermissions updated? True</SaTyDynastyIntStatus>
    <SaTyTosSecurityReasonId xmlns="986746b9-21ea-4a10-94d5-c7e2d54bbe5a" xsi:nil="true"/>
    <SaTyDynastyDirection xmlns="986746b9-21ea-4a10-94d5-c7e2d54bbe5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raficom esitys kuvaton (fi)" ma:contentTypeID="0x0101000EC482A17D284AEE8290D09FC0D2D6D200C589622A2BFC49F09A63EB8A040062500001CF5E8D1CA3164E9B7C8D5063D123AB" ma:contentTypeVersion="135" ma:contentTypeDescription="" ma:contentTypeScope="" ma:versionID="62751bb14633e37c10713a0a86da4858">
  <xsd:schema xmlns:xsd="http://www.w3.org/2001/XMLSchema" xmlns:xs="http://www.w3.org/2001/XMLSchema" xmlns:p="http://schemas.microsoft.com/office/2006/metadata/properties" xmlns:ns2="a6e14f11-e72c-4b23-9efa-777d2464d593" xmlns:ns3="986746b9-21ea-4a10-94d5-c7e2d54bbe5a" targetNamespace="http://schemas.microsoft.com/office/2006/metadata/properties" ma:root="true" ma:fieldsID="8b2a75f9b1c65ed79bd4997201e1d4a4" ns2:_="" ns3:_="">
    <xsd:import namespace="a6e14f11-e72c-4b23-9efa-777d2464d593"/>
    <xsd:import namespace="986746b9-21ea-4a10-94d5-c7e2d54bbe5a"/>
    <xsd:element name="properties">
      <xsd:complexType>
        <xsd:sequence>
          <xsd:element name="documentManagement">
            <xsd:complexType>
              <xsd:all>
                <xsd:element ref="ns2:SaTyDocumentArchive" minOccurs="0"/>
                <xsd:element ref="ns2:SaTyTosTaskGroup"/>
                <xsd:element ref="ns2:SaTyTosTaskGroupId" minOccurs="0"/>
                <xsd:element ref="ns2:SaTyTosIssueGroup"/>
                <xsd:element ref="ns2:SaTyTosIssueGroupId" minOccurs="0"/>
                <xsd:element ref="ns2:SaTyTosDocumentType"/>
                <xsd:element ref="ns2:SaTyTosDocumentTypeId" minOccurs="0"/>
                <xsd:element ref="ns2:SaTyTosPreservation" minOccurs="0"/>
                <xsd:element ref="ns2:SaTyDocumentYear" minOccurs="0"/>
                <xsd:element ref="ns2:SaTyDocumentStatus" minOccurs="0"/>
                <xsd:element ref="ns2:SaTyTosPublicity" minOccurs="0"/>
                <xsd:element ref="ns3:a9215f07bdd34c12927c30fd8ee294e2" minOccurs="0"/>
                <xsd:element ref="ns3:TaxCatchAll" minOccurs="0"/>
                <xsd:element ref="ns3:TaxCatchAllLabel" minOccurs="0"/>
                <xsd:element ref="ns3:f4b386671deb464d8bb6062959db37ce" minOccurs="0"/>
                <xsd:element ref="ns3:p39f2945831442ffb2b72677709d8610" minOccurs="0"/>
                <xsd:element ref="ns3:g947cab29b3b46f18713a0acc4648f6c" minOccurs="0"/>
                <xsd:element ref="ns2:SaTyDocumentUserData" minOccurs="0"/>
                <xsd:element ref="ns3:SaTyTosSecurityPeriod" minOccurs="0"/>
                <xsd:element ref="ns3:SaTyTosSecurityPeriodRule" minOccurs="0"/>
                <xsd:element ref="ns3:SaTyTosSecurityPeriodRuleId" minOccurs="0"/>
                <xsd:element ref="ns3:SaTyTosSecurityReason" minOccurs="0"/>
                <xsd:element ref="ns3:SaTyTosSecurityReasonId" minOccurs="0"/>
                <xsd:element ref="ns3:SaTyTosUserDataRule" minOccurs="0"/>
                <xsd:element ref="ns3:SaTyTosUserDataRuleId" minOccurs="0"/>
                <xsd:element ref="ns3:SaTyDynastyDocumentGuid" minOccurs="0"/>
                <xsd:element ref="ns3:SaTyDynastyDocumentUrl" minOccurs="0"/>
                <xsd:element ref="ns3:SaTyDynastyDirection" minOccurs="0"/>
                <xsd:element ref="ns3:SaTyDynastyIn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14f11-e72c-4b23-9efa-777d2464d593" elementFormDefault="qualified">
    <xsd:import namespace="http://schemas.microsoft.com/office/2006/documentManagement/types"/>
    <xsd:import namespace="http://schemas.microsoft.com/office/infopath/2007/PartnerControls"/>
    <xsd:element name="SaTyDocumentArchive" ma:index="8" nillable="true" ma:displayName="Arkistoitava" ma:default="0" ma:description="" ma:indexed="true" ma:internalName="SaTyDocumentArchive">
      <xsd:simpleType>
        <xsd:restriction base="dms:Boolean"/>
      </xsd:simpleType>
    </xsd:element>
    <xsd:element name="SaTyTosTaskGroup" ma:index="9" ma:displayName="Tehtävä" ma:hidden="true" ma:indexed="true" ma:internalName="SaTyTosTaskGroup" ma:readOnly="false">
      <xsd:simpleType>
        <xsd:restriction base="dms:Text">
          <xsd:maxLength value="255"/>
        </xsd:restriction>
      </xsd:simpleType>
    </xsd:element>
    <xsd:element name="SaTyTosTaskGroupId" ma:index="10" nillable="true" ma:displayName="Tehtävän tunnus" ma:hidden="true" ma:indexed="true" ma:internalName="SaTyTosTaskGroupId">
      <xsd:simpleType>
        <xsd:restriction base="dms:Text"/>
      </xsd:simpleType>
    </xsd:element>
    <xsd:element name="SaTyTosIssueGroup" ma:index="11" ma:displayName="Tehtävän tarkenne" ma:hidden="true" ma:indexed="true" ma:internalName="SaTyTosIssueGroup" ma:readOnly="false">
      <xsd:simpleType>
        <xsd:restriction base="dms:Text">
          <xsd:maxLength value="255"/>
        </xsd:restriction>
      </xsd:simpleType>
    </xsd:element>
    <xsd:element name="SaTyTosIssueGroupId" ma:index="12" nillable="true" ma:displayName="Tehtävän tarkenteen tunnus" ma:hidden="true" ma:indexed="true" ma:internalName="SaTyTosIssueGroupId">
      <xsd:simpleType>
        <xsd:restriction base="dms:Text"/>
      </xsd:simpleType>
    </xsd:element>
    <xsd:element name="SaTyTosDocumentType" ma:index="13" ma:displayName="Dokumenttityyppi" ma:indexed="true" ma:internalName="SaTyTosDocumentType" ma:readOnly="false">
      <xsd:simpleType>
        <xsd:restriction base="dms:Text"/>
      </xsd:simpleType>
    </xsd:element>
    <xsd:element name="SaTyTosDocumentTypeId" ma:index="14" nillable="true" ma:displayName="Dokumenttityypin tunnus" ma:hidden="true" ma:indexed="true" ma:internalName="SaTyTosDocumentTypeId">
      <xsd:simpleType>
        <xsd:restriction base="dms:Text"/>
      </xsd:simpleType>
    </xsd:element>
    <xsd:element name="SaTyTosPreservation" ma:index="15" nillable="true" ma:displayName="Säilytysaika" ma:hidden="true" ma:indexed="true" ma:internalName="SaTyTosPreservation">
      <xsd:simpleType>
        <xsd:restriction base="dms:Text"/>
      </xsd:simpleType>
    </xsd:element>
    <xsd:element name="SaTyDocumentYear" ma:index="16" nillable="true" ma:displayName="Vuosi" ma:decimals="0" ma:hidden="true" ma:indexed="true" ma:internalName="SaTyDocumentYear" ma:percentage="FALSE">
      <xsd:simpleType>
        <xsd:restriction base="dms:Number">
          <xsd:maxInclusive value="2050"/>
          <xsd:minInclusive value="2010"/>
        </xsd:restriction>
      </xsd:simpleType>
    </xsd:element>
    <xsd:element name="SaTyDocumentStatus" ma:index="17" nillable="true" ma:displayName="Tila" ma:default="Luonnos" ma:internalName="SaTyDocumentStatus">
      <xsd:simpleType>
        <xsd:restriction base="dms:Choice">
          <xsd:enumeration value="Luonnos"/>
          <xsd:enumeration value="Valmis"/>
          <xsd:enumeration value="Arkistoitu"/>
        </xsd:restriction>
      </xsd:simpleType>
    </xsd:element>
    <xsd:element name="SaTyTosPublicity" ma:index="20" nillable="true" ma:displayName="Julkisuus" ma:hidden="true" ma:internalName="SaTyTosPublicity">
      <xsd:simpleType>
        <xsd:restriction base="dms:Text"/>
      </xsd:simpleType>
    </xsd:element>
    <xsd:element name="SaTyDocumentUserData" ma:index="31" nillable="true" ma:displayName="Henkilötietoja" ma:default="0" ma:hidden="true" ma:internalName="SaTyDocumentUserDat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6746b9-21ea-4a10-94d5-c7e2d54bbe5a" elementFormDefault="qualified">
    <xsd:import namespace="http://schemas.microsoft.com/office/2006/documentManagement/types"/>
    <xsd:import namespace="http://schemas.microsoft.com/office/infopath/2007/PartnerControls"/>
    <xsd:element name="a9215f07bdd34c12927c30fd8ee294e2" ma:index="21" nillable="true" ma:taxonomy="true" ma:internalName="a9215f07bdd34c12927c30fd8ee294e2" ma:taxonomyFieldName="SaTyDocumentOrganisation" ma:displayName="Organisaatiorakenne" ma:default="" ma:fieldId="{a9215f07-bdd3-4c12-927c-30fd8ee294e2}" ma:sspId="42e88440-2203-4dc9-b854-10cc85d9cb65" ma:termSetId="4e8fc55d-bf43-4adc-9421-b3b49beecec2"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f9c34160-69ea-44be-afbb-7a37e48b76ad}" ma:internalName="TaxCatchAll" ma:showField="CatchAllData" ma:web="a6e14f11-e72c-4b23-9efa-777d2464d593">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description="" ma:hidden="true" ma:list="{f9c34160-69ea-44be-afbb-7a37e48b76ad}" ma:internalName="TaxCatchAllLabel" ma:readOnly="true" ma:showField="CatchAllDataLabel" ma:web="a6e14f11-e72c-4b23-9efa-777d2464d593">
      <xsd:complexType>
        <xsd:complexContent>
          <xsd:extension base="dms:MultiChoiceLookup">
            <xsd:sequence>
              <xsd:element name="Value" type="dms:Lookup" maxOccurs="unbounded" minOccurs="0" nillable="true"/>
            </xsd:sequence>
          </xsd:extension>
        </xsd:complexContent>
      </xsd:complexType>
    </xsd:element>
    <xsd:element name="f4b386671deb464d8bb6062959db37ce" ma:index="25" nillable="true" ma:taxonomy="true" ma:internalName="f4b386671deb464d8bb6062959db37ce" ma:taxonomyFieldName="SaTyDocumentQuartal" ma:displayName="Osavuosi" ma:default="" ma:fieldId="{f4b38667-1deb-464d-8bb6-062959db37ce}" ma:sspId="42e88440-2203-4dc9-b854-10cc85d9cb65" ma:termSetId="895a9155-bcdc-4b0f-80ed-bd9ee6ec15cd" ma:anchorId="00000000-0000-0000-0000-000000000000" ma:open="false" ma:isKeyword="false">
      <xsd:complexType>
        <xsd:sequence>
          <xsd:element ref="pc:Terms" minOccurs="0" maxOccurs="1"/>
        </xsd:sequence>
      </xsd:complexType>
    </xsd:element>
    <xsd:element name="p39f2945831442ffb2b72677709d8610" ma:index="27" nillable="true" ma:taxonomy="true" ma:internalName="p39f2945831442ffb2b72677709d8610" ma:taxonomyFieldName="SaTyDocumentMonth" ma:displayName="Kuukausi" ma:default="" ma:fieldId="{939f2945-8314-42ff-b2b7-2677709d8610}" ma:sspId="42e88440-2203-4dc9-b854-10cc85d9cb65" ma:termSetId="9349d5b0-8d30-4cc9-9bbe-b194ef7e757b" ma:anchorId="00000000-0000-0000-0000-000000000000" ma:open="false" ma:isKeyword="false">
      <xsd:complexType>
        <xsd:sequence>
          <xsd:element ref="pc:Terms" minOccurs="0" maxOccurs="1"/>
        </xsd:sequence>
      </xsd:complexType>
    </xsd:element>
    <xsd:element name="g947cab29b3b46f18713a0acc4648f6c" ma:index="29" nillable="true" ma:taxonomy="true" ma:internalName="g947cab29b3b46f18713a0acc4648f6c" ma:taxonomyFieldName="SaTyDocumentOtherTag" ma:displayName="Muu yksilöivä tieto" ma:indexed="true" ma:default="" ma:fieldId="{0947cab2-9b3b-46f1-8713-a0acc4648f6c}" ma:sspId="42e88440-2203-4dc9-b854-10cc85d9cb65" ma:termSetId="fd54c402-2e62-4cf2-a566-0b7c39712901" ma:anchorId="00000000-0000-0000-0000-000000000000" ma:open="true" ma:isKeyword="false">
      <xsd:complexType>
        <xsd:sequence>
          <xsd:element ref="pc:Terms" minOccurs="0" maxOccurs="1"/>
        </xsd:sequence>
      </xsd:complexType>
    </xsd:element>
    <xsd:element name="SaTyTosSecurityPeriod" ma:index="32" nillable="true" ma:displayName="Salassapitoaika" ma:internalName="SaTyTosSecurityPeriod">
      <xsd:simpleType>
        <xsd:restriction base="dms:Text"/>
      </xsd:simpleType>
    </xsd:element>
    <xsd:element name="SaTyTosSecurityPeriodRule" ma:index="33" nillable="true" ma:displayName="Salassapitoajan laskentaperuste" ma:internalName="SaTyTosSecurityPeriodRule">
      <xsd:simpleType>
        <xsd:restriction base="dms:Text"/>
      </xsd:simpleType>
    </xsd:element>
    <xsd:element name="SaTyTosSecurityPeriodRuleId" ma:index="34" nillable="true" ma:displayName="Salassapitoajan perusteen tunnus" ma:internalName="SaTyTosSecurityPeriodRuleId">
      <xsd:simpleType>
        <xsd:restriction base="dms:Text"/>
      </xsd:simpleType>
    </xsd:element>
    <xsd:element name="SaTyTosSecurityReason" ma:index="35" nillable="true" ma:displayName="Salassapitoperuste" ma:internalName="SaTyTosSecurityReason">
      <xsd:simpleType>
        <xsd:restriction base="dms:Text"/>
      </xsd:simpleType>
    </xsd:element>
    <xsd:element name="SaTyTosSecurityReasonId" ma:index="36" nillable="true" ma:displayName="Salassapitoperusteen tunnus" ma:internalName="SaTyTosSecurityReasonId">
      <xsd:simpleType>
        <xsd:restriction base="dms:Text"/>
      </xsd:simpleType>
    </xsd:element>
    <xsd:element name="SaTyTosUserDataRule" ma:index="37" nillable="true" ma:displayName="Henkilötietojen keräämisen peruste" ma:internalName="SaTyTosUserDataRule">
      <xsd:simpleType>
        <xsd:restriction base="dms:Text"/>
      </xsd:simpleType>
    </xsd:element>
    <xsd:element name="SaTyTosUserDataRuleId" ma:index="38" nillable="true" ma:displayName="Henkilötietojen perusteen tunnus" ma:internalName="SaTyTosUserDataRuleId">
      <xsd:simpleType>
        <xsd:restriction base="dms:Text"/>
      </xsd:simpleType>
    </xsd:element>
    <xsd:element name="SaTyDynastyDocumentGuid" ma:index="39" nillable="true" ma:displayName="Dynasty tunnus" ma:internalName="SaTyDynastyDocumentGuid">
      <xsd:simpleType>
        <xsd:restriction base="dms:Text"/>
      </xsd:simpleType>
    </xsd:element>
    <xsd:element name="SaTyDynastyDocumentUrl" ma:index="40" nillable="true" ma:displayName="Dynasty url" ma:internalName="SaTyDynastyDocumentUrl">
      <xsd:simpleType>
        <xsd:restriction base="dms:Note">
          <xsd:maxLength value="255"/>
        </xsd:restriction>
      </xsd:simpleType>
    </xsd:element>
    <xsd:element name="SaTyDynastyDirection" ma:index="41" nillable="true" ma:displayName="Dynasty suunta" ma:internalName="SaTyDynastyDirection">
      <xsd:simpleType>
        <xsd:restriction base="dms:Text"/>
      </xsd:simpleType>
    </xsd:element>
    <xsd:element name="SaTyDynastyIntStatus" ma:index="42" nillable="true" ma:displayName="Dynasty integration status" ma:internalName="SaTyDynastyInt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4AAD5-E201-48B4-BC33-3ADAFE6B253C}">
  <ds:schemaRefs>
    <ds:schemaRef ds:uri="Microsoft.SharePoint.Taxonomy.ContentTypeSync"/>
  </ds:schemaRefs>
</ds:datastoreItem>
</file>

<file path=customXml/itemProps2.xml><?xml version="1.0" encoding="utf-8"?>
<ds:datastoreItem xmlns:ds="http://schemas.openxmlformats.org/officeDocument/2006/customXml" ds:itemID="{33F3BA12-D8CC-488E-899F-1C9C7B8933DC}">
  <ds:schemaRefs>
    <ds:schemaRef ds:uri="986746b9-21ea-4a10-94d5-c7e2d54bbe5a"/>
    <ds:schemaRef ds:uri="http://purl.org/dc/dcmityp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a6e14f11-e72c-4b23-9efa-777d2464d593"/>
    <ds:schemaRef ds:uri="http://www.w3.org/XML/1998/namespace"/>
  </ds:schemaRefs>
</ds:datastoreItem>
</file>

<file path=customXml/itemProps3.xml><?xml version="1.0" encoding="utf-8"?>
<ds:datastoreItem xmlns:ds="http://schemas.openxmlformats.org/officeDocument/2006/customXml" ds:itemID="{DE1FAEFA-5B53-41E6-8A61-64A9551947A7}">
  <ds:schemaRefs>
    <ds:schemaRef ds:uri="http://schemas.microsoft.com/sharepoint/v3/contenttype/forms"/>
  </ds:schemaRefs>
</ds:datastoreItem>
</file>

<file path=customXml/itemProps4.xml><?xml version="1.0" encoding="utf-8"?>
<ds:datastoreItem xmlns:ds="http://schemas.openxmlformats.org/officeDocument/2006/customXml" ds:itemID="{3D564017-CC92-49FE-A056-157E74C3C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14f11-e72c-4b23-9efa-777d2464d593"/>
    <ds:schemaRef ds:uri="986746b9-21ea-4a10-94d5-c7e2d54bb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e7293bf-545a-4907-bcb4-62ff40e1659b}" enabled="1" method="Standard" siteId="{a1fe7b1a-744e-4ced-981b-fa7841e761e8}" contentBits="0" removed="0"/>
</clbl:labelList>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Mukautettu</PresentationFormat>
  <Paragraphs>60</Paragraphs>
  <Slides>7</Slides>
  <Notes>4</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7</vt:i4>
      </vt:variant>
    </vt:vector>
  </HeadingPairs>
  <TitlesOfParts>
    <vt:vector size="16" baseType="lpstr">
      <vt:lpstr>Arial</vt:lpstr>
      <vt:lpstr>Calibri</vt:lpstr>
      <vt:lpstr>Times New Roman</vt:lpstr>
      <vt:lpstr>Verdana</vt:lpstr>
      <vt:lpstr>Wingdings</vt:lpstr>
      <vt:lpstr>Trafi_2014_otsikkodia</vt:lpstr>
      <vt:lpstr>1_Trafi_2014_peruskalvo</vt:lpstr>
      <vt:lpstr>2_Trafi_2014_peruskalvo</vt:lpstr>
      <vt:lpstr>3_Trafi_2014_peruskalvo</vt:lpstr>
      <vt:lpstr>Selvitys Väyläviraston järjestelyratapihoista ja seisontaraiteista</vt:lpstr>
      <vt:lpstr>Tapauksen taustaa</vt:lpstr>
      <vt:lpstr>Prosessin eteneminen</vt:lpstr>
      <vt:lpstr>Neuvotteluratkaisu</vt:lpstr>
      <vt:lpstr>Neuvotteluratkaisun sisältö</vt:lpstr>
      <vt:lpstr>Lisätietoja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2012-06-04T11:36:57Z</dcterms:created>
  <dcterms:modified xsi:type="dcterms:W3CDTF">2025-11-25T11:54:45Z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d82ff796f8549e7b48b0e43c70930a6">
    <vt:lpwstr>Suomi|88d960e6-e76c-48a2-b607-f1600797b640</vt:lpwstr>
  </property>
  <property fmtid="{D5CDD505-2E9C-101B-9397-08002B2CF9AE}" pid="3" name="SaTyDocumentQuartal">
    <vt:lpwstr/>
  </property>
  <property fmtid="{D5CDD505-2E9C-101B-9397-08002B2CF9AE}" pid="4" name="ContentTypeId">
    <vt:lpwstr>0x0101000EC482A17D284AEE8290D09FC0D2D6D200C589622A2BFC49F09A63EB8A040062500001CF5E8D1CA3164E9B7C8D5063D123AB</vt:lpwstr>
  </property>
  <property fmtid="{D5CDD505-2E9C-101B-9397-08002B2CF9AE}" pid="5" name="eb88049090c34051aae092bae2056bc2">
    <vt:lpwstr/>
  </property>
  <property fmtid="{D5CDD505-2E9C-101B-9397-08002B2CF9AE}" pid="6" name="SaTyTosKeywords">
    <vt:lpwstr/>
  </property>
  <property fmtid="{D5CDD505-2E9C-101B-9397-08002B2CF9AE}" pid="7" name="SaTyDocumentLanguage">
    <vt:lpwstr>17;#Suomi|88d960e6-e76c-48a2-b607-f1600797b640</vt:lpwstr>
  </property>
  <property fmtid="{D5CDD505-2E9C-101B-9397-08002B2CF9AE}" pid="8" name="SaTyDocumentOtherTag">
    <vt:lpwstr>74;#Palvelupaikkakuvaus|d370cc09-402d-43b4-b318-42de568121fa</vt:lpwstr>
  </property>
  <property fmtid="{D5CDD505-2E9C-101B-9397-08002B2CF9AE}" pid="9" name="SaTyDocumentOrganisation">
    <vt:lpwstr/>
  </property>
  <property fmtid="{D5CDD505-2E9C-101B-9397-08002B2CF9AE}" pid="10" name="SaTyDocumentMonth">
    <vt:lpwstr/>
  </property>
</Properties>
</file>