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 id="2147483727" r:id="rId6"/>
    <p:sldMasterId id="2147483736" r:id="rId7"/>
    <p:sldMasterId id="2147483743" r:id="rId8"/>
    <p:sldMasterId id="2147483750" r:id="rId9"/>
  </p:sldMasterIdLst>
  <p:notesMasterIdLst>
    <p:notesMasterId r:id="rId22"/>
  </p:notesMasterIdLst>
  <p:handoutMasterIdLst>
    <p:handoutMasterId r:id="rId23"/>
  </p:handoutMasterIdLst>
  <p:sldIdLst>
    <p:sldId id="470" r:id="rId10"/>
    <p:sldId id="544" r:id="rId11"/>
    <p:sldId id="545" r:id="rId12"/>
    <p:sldId id="542" r:id="rId13"/>
    <p:sldId id="546" r:id="rId14"/>
    <p:sldId id="532" r:id="rId15"/>
    <p:sldId id="547" r:id="rId16"/>
    <p:sldId id="534" r:id="rId17"/>
    <p:sldId id="543" r:id="rId18"/>
    <p:sldId id="541" r:id="rId19"/>
    <p:sldId id="496" r:id="rId20"/>
    <p:sldId id="495" r:id="rId21"/>
  </p:sldIdLst>
  <p:sldSz cx="9901238"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709">
          <p15:clr>
            <a:srgbClr val="A4A3A4"/>
          </p15:clr>
        </p15:guide>
        <p15:guide id="3" pos="261">
          <p15:clr>
            <a:srgbClr val="A4A3A4"/>
          </p15:clr>
        </p15:guide>
        <p15:guide id="4" pos="31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7C1"/>
    <a:srgbClr val="339E35"/>
    <a:srgbClr val="7AB800"/>
    <a:srgbClr val="007D57"/>
    <a:srgbClr val="9E2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p:cViewPr varScale="1">
        <p:scale>
          <a:sx n="111" d="100"/>
          <a:sy n="111" d="100"/>
        </p:scale>
        <p:origin x="1242" y="78"/>
      </p:cViewPr>
      <p:guideLst>
        <p:guide orient="horz" pos="3974"/>
        <p:guide orient="horz" pos="709"/>
        <p:guide pos="261"/>
        <p:guide pos="3165"/>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67D4FE5-A5F6-435A-80AD-83C1CF3E20F0}" type="datetimeFigureOut">
              <a:rPr lang="fi-FI" smtClean="0"/>
              <a:t>25.11.2025</a:t>
            </a:fld>
            <a:endParaRPr lang="fi-FI"/>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75F48C3-6FB5-4B69-BF3D-8D2DF6D9D176}" type="slidenum">
              <a:rPr lang="fi-FI" smtClean="0"/>
              <a:t>‹#›</a:t>
            </a:fld>
            <a:endParaRPr lang="fi-FI"/>
          </a:p>
        </p:txBody>
      </p:sp>
    </p:spTree>
    <p:extLst>
      <p:ext uri="{BB962C8B-B14F-4D97-AF65-F5344CB8AC3E}">
        <p14:creationId xmlns:p14="http://schemas.microsoft.com/office/powerpoint/2010/main" val="1477903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AF8F66-4AC9-47DE-87B5-7BB3B1859CC0}" type="datetimeFigureOut">
              <a:rPr lang="fi-FI" smtClean="0"/>
              <a:pPr/>
              <a:t>25.11.2025</a:t>
            </a:fld>
            <a:endParaRPr lang="fi-FI"/>
          </a:p>
        </p:txBody>
      </p:sp>
      <p:sp>
        <p:nvSpPr>
          <p:cNvPr id="4" name="Slide Image Placeholder 3"/>
          <p:cNvSpPr>
            <a:spLocks noGrp="1" noRot="1" noChangeAspect="1"/>
          </p:cNvSpPr>
          <p:nvPr>
            <p:ph type="sldImg" idx="2"/>
          </p:nvPr>
        </p:nvSpPr>
        <p:spPr>
          <a:xfrm>
            <a:off x="712788" y="744538"/>
            <a:ext cx="53721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F22C6C-7221-469C-87F5-4CEC1C848D91}" type="slidenum">
              <a:rPr lang="fi-FI" smtClean="0"/>
              <a:pPr/>
              <a:t>‹#›</a:t>
            </a:fld>
            <a:endParaRPr lang="fi-FI"/>
          </a:p>
        </p:txBody>
      </p:sp>
    </p:spTree>
    <p:extLst>
      <p:ext uri="{BB962C8B-B14F-4D97-AF65-F5344CB8AC3E}">
        <p14:creationId xmlns:p14="http://schemas.microsoft.com/office/powerpoint/2010/main" val="271657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6F22C6C-7221-469C-87F5-4CEC1C848D91}" type="slidenum">
              <a:rPr lang="fi-FI" smtClean="0"/>
              <a:pPr/>
              <a:t>1</a:t>
            </a:fld>
            <a:endParaRPr lang="fi-FI"/>
          </a:p>
        </p:txBody>
      </p:sp>
    </p:spTree>
    <p:extLst>
      <p:ext uri="{BB962C8B-B14F-4D97-AF65-F5344CB8AC3E}">
        <p14:creationId xmlns:p14="http://schemas.microsoft.com/office/powerpoint/2010/main" val="99711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6F22C6C-7221-469C-87F5-4CEC1C848D91}" type="slidenum">
              <a:rPr lang="fi-FI" smtClean="0"/>
              <a:pPr/>
              <a:t>12</a:t>
            </a:fld>
            <a:endParaRPr lang="fi-FI"/>
          </a:p>
        </p:txBody>
      </p:sp>
    </p:spTree>
    <p:extLst>
      <p:ext uri="{BB962C8B-B14F-4D97-AF65-F5344CB8AC3E}">
        <p14:creationId xmlns:p14="http://schemas.microsoft.com/office/powerpoint/2010/main" val="217725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41363" y="744538"/>
            <a:ext cx="4559300" cy="3159125"/>
          </a:xfrm>
        </p:spPr>
        <p:txBody>
          <a:bodyPr/>
          <a:lstStyle/>
          <a:p>
            <a:endParaRPr lang="fi-FI"/>
          </a:p>
        </p:txBody>
      </p:sp>
      <p:sp>
        <p:nvSpPr>
          <p:cNvPr id="3" name="Huomautusten paikkamerkki 2"/>
          <p:cNvSpPr>
            <a:spLocks noGrp="1"/>
          </p:cNvSpPr>
          <p:nvPr>
            <p:ph type="body" idx="1"/>
          </p:nvPr>
        </p:nvSpPr>
        <p:spPr>
          <a:xfrm>
            <a:off x="685801" y="4099223"/>
            <a:ext cx="5486400" cy="5760639"/>
          </a:xfrm>
        </p:spPr>
        <p:txBody>
          <a:bodyPr/>
          <a:lstStyle/>
          <a:p>
            <a:pPr marL="171450" indent="-171450">
              <a:buFontTx/>
              <a:buChar char="-"/>
            </a:pPr>
            <a:r>
              <a:rPr lang="fi-FI" sz="1300" dirty="0"/>
              <a:t>Tämän kalvon sisältö saattaa olla jo tuttua asiaa monelle mutta käydään se tässä kuitenkin vielä alkuun lyhyesti läpi eli </a:t>
            </a:r>
          </a:p>
          <a:p>
            <a:pPr marL="171450" indent="-171450">
              <a:buFontTx/>
              <a:buChar char="-"/>
            </a:pPr>
            <a:r>
              <a:rPr lang="fi-FI" sz="1300" dirty="0"/>
              <a:t>Rautatiemarkkinoihin liittyvien palvelupaikkojen taustalla vaikuttaa tämän näköinen sääntelykehys.</a:t>
            </a:r>
          </a:p>
          <a:p>
            <a:pPr marL="171450" indent="-171450">
              <a:buFontTx/>
              <a:buChar char="-"/>
            </a:pPr>
            <a:endParaRPr lang="fi-FI" sz="1300" dirty="0"/>
          </a:p>
          <a:p>
            <a:pPr marL="171450" indent="-171450">
              <a:buFontTx/>
              <a:buChar char="-"/>
            </a:pPr>
            <a:r>
              <a:rPr lang="fi-FI" sz="1300" dirty="0"/>
              <a:t>Komissio on antanut suoraan jäsenvaltioissa sovellettavan täytäntöönpanoasetuksen palvelupaikkojen ja rautatieliikenteeseen liittyvien palvelujen käyttöoikeudesta, ns. palvelupaikka-asetuksen. Tämä asetus tuli voimaan reilut 6 vuotta sitten, eli kesällä 2019. Asetus sisältää tarkempia tietoja mm. palvelupaikan kuvauksen sisältövaatimuksista ja julkaisemisesta.</a:t>
            </a:r>
          </a:p>
          <a:p>
            <a:pPr marL="171450" indent="-171450">
              <a:buFontTx/>
              <a:buChar char="-"/>
            </a:pPr>
            <a:endParaRPr lang="fi-FI" sz="1300" dirty="0"/>
          </a:p>
          <a:p>
            <a:pPr marL="171450" indent="-171450">
              <a:buFontTx/>
              <a:buChar char="-"/>
            </a:pPr>
            <a:r>
              <a:rPr lang="fi-FI" sz="1300" dirty="0"/>
              <a:t>Palvelupaikkoihin ja niissä tarjottaviin palveluihin liittyvät pääosin myös raideliikennelain palveluja ja niistä perittäviä maksuja koskevan 18 luvun säännökset, jolla on </a:t>
            </a:r>
            <a:r>
              <a:rPr lang="fi-FI" sz="1300" dirty="0" err="1"/>
              <a:t>täytäntöönpantu</a:t>
            </a:r>
            <a:r>
              <a:rPr lang="fi-FI" sz="1300" dirty="0"/>
              <a:t> rautatiemarkkinadirektiiviä.</a:t>
            </a:r>
          </a:p>
          <a:p>
            <a:pPr marL="171450" indent="-171450">
              <a:buFontTx/>
              <a:buChar char="-"/>
            </a:pPr>
            <a:endParaRPr lang="fi-FI" sz="1300" dirty="0"/>
          </a:p>
          <a:p>
            <a:pPr marL="171450" indent="-171450">
              <a:buFontTx/>
              <a:buChar char="-"/>
            </a:pPr>
            <a:r>
              <a:rPr lang="fi-FI" sz="1300" dirty="0"/>
              <a:t>Ne rautatieliikenteeseen liittyvät palvelupaikat, joihin palvelupaikkasääntelyä sovelletaan löytyvät listattuna puolestaan rautatiemarkkinadirektiivin II liitteen 2, 3 ja 4 kohdista. Siellä liitteen 2 kohdassa mainitaan mm. tavaraliikenneterminaalit, matkustaja-asemat ja huoltotilat sekä niissä tarjottavat palvelut.</a:t>
            </a:r>
          </a:p>
          <a:p>
            <a:pPr marL="171450" indent="-171450">
              <a:buFontTx/>
              <a:buChar char="-"/>
            </a:pPr>
            <a:endParaRPr lang="fi-FI" sz="1300" dirty="0"/>
          </a:p>
          <a:p>
            <a:pPr marL="171450" indent="-171450">
              <a:buFontTx/>
              <a:buChar char="-"/>
            </a:pPr>
            <a:r>
              <a:rPr lang="fi-FI" sz="1300" dirty="0"/>
              <a:t>Noin 5 vuotta sitten, vähän sen jälkeen kun palvelupaikka-asetus tuli voimaan, me sääntelyelimessä valvoimme palvelupaikan kuvausten julkaiseminen kaikkien silloin meidän tiedossa olevien palvelupaikkojen osalta. Sen jälkeen olemme aloitettu kuvausten sisältövaatimusten tarkempi valvonta palvelupaikkatyypeittäin. Valvonta on melko hidasta, selvitettävää on yllättävän paljon ja koska sääntely on melko uutta, oikeuskäytäntöä eri asioiden tulkintoihin on vielä käytössä vähän.</a:t>
            </a:r>
          </a:p>
          <a:p>
            <a:pPr marL="171450" indent="-171450">
              <a:buFontTx/>
              <a:buChar char="-"/>
            </a:pPr>
            <a:endParaRPr lang="fi-FI" dirty="0"/>
          </a:p>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94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a:xfrm>
            <a:off x="679768" y="4715153"/>
            <a:ext cx="5438140" cy="5000694"/>
          </a:xfrm>
        </p:spPr>
        <p:txBody>
          <a:bodyPr/>
          <a:lstStyle/>
          <a:p>
            <a:r>
              <a:rPr lang="fi-FI" dirty="0"/>
              <a:t>Listasin tähän miten olemme tässä palvelupaikan kuvausten </a:t>
            </a:r>
            <a:r>
              <a:rPr lang="fi-FI" u="sng" dirty="0"/>
              <a:t>sisältö</a:t>
            </a:r>
            <a:r>
              <a:rPr lang="fi-FI" dirty="0"/>
              <a:t>valvonnassa edenneet direktiivin II liitteen 2 kohdan eri palvelupaikkatyyppien osalta. </a:t>
            </a:r>
          </a:p>
          <a:p>
            <a:r>
              <a:rPr lang="fi-FI" dirty="0"/>
              <a:t>Ja kuten tuossa edellä mainitsin teimme kaikkia palvelupaikkoja koskeva palvelupaikan kuvausten </a:t>
            </a:r>
            <a:r>
              <a:rPr lang="fi-FI" u="sng" dirty="0"/>
              <a:t>julkaisemis</a:t>
            </a:r>
            <a:r>
              <a:rPr lang="fi-FI" dirty="0"/>
              <a:t>valvonta ensin asetuksen voimaantulon jälkeen vuonna 2020.</a:t>
            </a:r>
          </a:p>
          <a:p>
            <a:endParaRPr lang="fi-FI" dirty="0"/>
          </a:p>
          <a:p>
            <a:r>
              <a:rPr lang="fi-FI" dirty="0"/>
              <a:t>Kuten sanoin, valvonta on osoittautunut aika hitaasti eteneväksi. Pääosin palvelupaikkatyyppiä koskeva valvonta vie helposti muutaman vuoden, jotta kaikki lakisääteiset asiat saadaan kaikkien toimijoiden osalta maaliin. Tähän vaikuttaa tietysti myös se, että koska sääntely on uutta, sen ymmärtäminen ja soveltaminen kaikkien asianosaisten osalta vaatii vähän aikaa. Tämä ei koske vain meitä Suomessa vaan myös muita EU:n jäsenvaltioita.</a:t>
            </a:r>
          </a:p>
          <a:p>
            <a:endParaRPr lang="fi-FI" dirty="0"/>
          </a:p>
          <a:p>
            <a:r>
              <a:rPr lang="fi-FI" dirty="0"/>
              <a:t>Tämän vuoden valvonnassa olemme käyneet läpi huoltotiloja ja niissä tarjottavia palveluja, järjestelyratapihoja sekä varikkosivuraiteita tai tutummin seisontaraiteita. Näiden kahden jälkimmäisen palvelupaikkatyypin valvonnasta Marko kertoo myöhemmin lisää. </a:t>
            </a:r>
          </a:p>
          <a:p>
            <a:endParaRPr lang="fi-FI" dirty="0"/>
          </a:p>
          <a:p>
            <a:r>
              <a:rPr lang="fi-FI" dirty="0"/>
              <a:t>Kovin montaa direktiivin liitteen  2-kohdan palvelupaikkatyyppiä ei listasta enää puutu. Lähinnä matkustaja-asemat ja tankkauspaikat. Mutta toki sen jälkeen homma jatkuu ja alkaa alusta uudelleen. Esimerkiksi tavaraliikenneterminaalien osalta muutoksia palvelupaikan ylläpitäjissä ja tarjottavissa palveluissa on jo havaittu ja vaikka palvelupaikka-asetus edellyttääkin kuvausten julkaisemista ja niiden pitämistä koko ajan </a:t>
            </a:r>
            <a:r>
              <a:rPr lang="fi-FI" dirty="0" err="1"/>
              <a:t>ajan</a:t>
            </a:r>
            <a:r>
              <a:rPr lang="fi-FI" dirty="0"/>
              <a:t> tasalla, sen vaatimuksen toteutuminen ei ihan vielä ole rutinoitunut toimijoiden keskuudessa, valvontaa siis tarvitaan. </a:t>
            </a:r>
          </a:p>
          <a:p>
            <a:endParaRPr lang="fi-FI" dirty="0"/>
          </a:p>
          <a:p>
            <a:r>
              <a:rPr lang="fi-FI" dirty="0"/>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81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Mutta mennään sitten rautatiekaluston huoltopalveluihin. </a:t>
            </a:r>
          </a:p>
          <a:p>
            <a:endParaRPr lang="fi-FI" dirty="0"/>
          </a:p>
          <a:p>
            <a:r>
              <a:rPr lang="fi-FI" dirty="0"/>
              <a:t>Rautatiemarkkinadirektiivin liitteen II, 2 kohdassa todetaan, että käyttöoikeus, myös radan käyttöoikeus, on annettava palvelupaikoille, kun ne ovat olemassa ja näissä palvelupaikoissa tarjottaviin palveluihin.</a:t>
            </a:r>
          </a:p>
          <a:p>
            <a:endParaRPr lang="fi-FI" dirty="0"/>
          </a:p>
          <a:p>
            <a:r>
              <a:rPr lang="fi-FI" dirty="0"/>
              <a:t>Kyseisen 2 kohdan e-alakohdassa todetaan huoltotilat, lukuun ottamatta perusteellisen huoltopalvelun tiloja, jotka on tarkoitettu suurnopeusjunien tai muun tyyppisen, erityisiä tiloja edellyttävän liikkuvan kaluston huoltoon. </a:t>
            </a:r>
          </a:p>
          <a:p>
            <a:endParaRPr lang="fi-FI" dirty="0"/>
          </a:p>
          <a:p>
            <a:r>
              <a:rPr lang="fi-FI" dirty="0"/>
              <a:t>Kun viime vuonna aloitimme tätä palvelupaikkaa koskevan kartoituksen ja tiedon keruun huomasimme, että direktiivin suomennus alkuperäiseen englanninkielen termiin ”</a:t>
            </a:r>
            <a:r>
              <a:rPr lang="fi-FI" dirty="0" err="1"/>
              <a:t>maintenance</a:t>
            </a:r>
            <a:r>
              <a:rPr lang="fi-FI" dirty="0"/>
              <a:t> </a:t>
            </a:r>
            <a:r>
              <a:rPr lang="fi-FI" dirty="0" err="1"/>
              <a:t>facilities</a:t>
            </a:r>
            <a:r>
              <a:rPr lang="fi-FI" dirty="0"/>
              <a:t>” verrattuna ei olekaan ihan yksiselitteinen ja se voidaan tulkita eri tavalla.</a:t>
            </a:r>
          </a:p>
          <a:p>
            <a:r>
              <a:rPr lang="fi-FI" dirty="0"/>
              <a:t>	- Onko kyseessä vain joku rakennus, jossa huoltoa tehdään vai kuuluuko siihen myös jotain muuta: rakennelmia, raiteita jne. rakennuksen ulkopuolella. </a:t>
            </a:r>
            <a:br>
              <a:rPr lang="fi-FI" dirty="0"/>
            </a:br>
            <a:r>
              <a:rPr lang="fi-FI" dirty="0"/>
              <a:t>Mitä sääntelyn tarkoittama palvelupaikka oikeastaan sisältää?</a:t>
            </a:r>
          </a:p>
          <a:p>
            <a:endParaRPr lang="fi-FI" dirty="0"/>
          </a:p>
          <a:p>
            <a:r>
              <a:rPr lang="fi-FI" dirty="0"/>
              <a:t>Euroopan itsenäinen sääntelyelinten verkosto IRG-Rail tekee paljon yhteistyötä. Mekin olemme tämän selvityksen yhteydessä olleet useaan otteeseen yhteydessä IRG-Railin jäsenvaltioihin ja selvitelleet mm. miten lainsäädäntöä on tulkittu eri maissa.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78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Alkuun piti siis selvittää markkinaa. Minkälaisia toimijoita huoltopalvelumarkkinoilla on ja miten rautatieyritykset ylipäätään ovat järjestäneet kalustonsa huollon. </a:t>
            </a:r>
          </a:p>
          <a:p>
            <a:endParaRPr lang="fi-FI" dirty="0"/>
          </a:p>
          <a:p>
            <a:r>
              <a:rPr lang="fi-FI" dirty="0"/>
              <a:t>Turvallisuussääntely edellyttää, että kalustoyksiköllä tulee olla kalustorekisteriin merkitty kunnossapidosta vastaava yksikkö – ECM, ennen sen käyttöä rataverkolla ja</a:t>
            </a:r>
          </a:p>
          <a:p>
            <a:r>
              <a:rPr lang="fi-FI" dirty="0" err="1"/>
              <a:t>ECM:n</a:t>
            </a:r>
            <a:r>
              <a:rPr lang="fi-FI" dirty="0"/>
              <a:t> tulee sertifioida kunnossapitotoimintansa.</a:t>
            </a:r>
          </a:p>
          <a:p>
            <a:endParaRPr lang="fi-FI" dirty="0"/>
          </a:p>
          <a:p>
            <a:r>
              <a:rPr lang="fi-FI" dirty="0"/>
              <a:t>Suomessa on tällä hetkellä 4 ECM-sertifioitua kunnossapitoyritystä: </a:t>
            </a:r>
            <a:r>
              <a:rPr lang="fi-FI" dirty="0" err="1"/>
              <a:t>ArcticRail</a:t>
            </a:r>
            <a:r>
              <a:rPr lang="fi-FI" dirty="0"/>
              <a:t>, </a:t>
            </a:r>
            <a:r>
              <a:rPr lang="fi-FI" dirty="0" err="1"/>
              <a:t>SaalastiRails</a:t>
            </a:r>
            <a:r>
              <a:rPr lang="fi-FI" dirty="0"/>
              <a:t> eli entinen Teräspyörä, Siemens </a:t>
            </a:r>
            <a:r>
              <a:rPr lang="fi-FI" dirty="0" err="1"/>
              <a:t>Mobility</a:t>
            </a:r>
            <a:r>
              <a:rPr lang="fi-FI" dirty="0"/>
              <a:t> ja VR Kunnossapito – </a:t>
            </a:r>
            <a:r>
              <a:rPr lang="fi-FI" dirty="0" err="1"/>
              <a:t>FleetCare</a:t>
            </a:r>
            <a:r>
              <a:rPr lang="fi-FI" dirty="0"/>
              <a:t>. </a:t>
            </a:r>
          </a:p>
          <a:p>
            <a:endParaRPr lang="fi-FI" dirty="0"/>
          </a:p>
          <a:p>
            <a:r>
              <a:rPr lang="fi-FI" dirty="0"/>
              <a:t>Tämän lisäksi kartoituksessamme selvisi, että rautatiekaluston huoltoa tehdään myös muulla tavoin. </a:t>
            </a:r>
            <a:r>
              <a:rPr lang="fi-FI" b="1" dirty="0"/>
              <a:t>Kts. kalvon teksti!</a:t>
            </a:r>
          </a:p>
          <a:p>
            <a:endParaRPr lang="fi-FI" b="1" dirty="0"/>
          </a:p>
          <a:p>
            <a:r>
              <a:rPr lang="fi-FI" dirty="0"/>
              <a:t>Meidän tehtävämme oli selvittää näistä jälkimmäisistä malleista mitkä huoltotiloja ja tiloissa tarjoavat huoltopalveluja tekevät yritykset kuuluvat markkinasääntelyn piiriin. </a:t>
            </a:r>
          </a:p>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502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sz="1400" dirty="0"/>
              <a:t>Vaikka sääntely on suhteellisen uutta, sen soveltamisessa pystytään jo ottamaan huomioon EU-tuomioistuimen tulkintaa ja oikeuskäytäntöä.</a:t>
            </a:r>
          </a:p>
          <a:p>
            <a:r>
              <a:rPr lang="fi-FI" sz="1400" dirty="0"/>
              <a:t>Ennakkoratkaisun C-60/20 perusteella palvelupaikan määrittelyssä ei ole olennaista se, miten se on organisatorisesti järjestetty vaan määritelmä perustuu palvelupaikan tekniseen kapasiteettiin tarjota tiettyjä palveluita.</a:t>
            </a:r>
          </a:p>
          <a:p>
            <a:endParaRPr lang="fi-FI" sz="1400" dirty="0"/>
          </a:p>
          <a:p>
            <a:r>
              <a:rPr lang="fi-FI" sz="1400" dirty="0"/>
              <a:t>Palvelupaikka voi kuulua sääntelyn piiriin vaikka tilassa huollettaisiin vain yhden asiakkaan tai pelkästään toimijan omaa kalustoa.</a:t>
            </a:r>
          </a:p>
          <a:p>
            <a:endParaRPr lang="fi-FI" sz="1400" dirty="0"/>
          </a:p>
          <a:p>
            <a:r>
              <a:rPr lang="fi-FI" sz="1400" dirty="0"/>
              <a:t>Samassa palvelupaikassa voi toimia useita palvelupaikan ylläpitäjiä, esim. se taho, joka hallinnoi huoltotilaa ja päättää sinne pääsystä sekä se taho, joka tarjoaa tilassa pelkästään huoltopalveluja.</a:t>
            </a:r>
          </a:p>
          <a:p>
            <a:endParaRPr lang="fi-FI" sz="1400" dirty="0"/>
          </a:p>
          <a:p>
            <a:r>
              <a:rPr lang="fi-FI" sz="1400" dirty="0"/>
              <a:t>On myös huomattava, että pelkkään tilojen vuokraamiseen ei sovelleta rautatiemarkkinasääntelyä. Ainoastaan tilan hallinnointia ja palvelun tuottamista säännellään. </a:t>
            </a:r>
          </a:p>
          <a:p>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64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Moninaisten selvitysten ja linjausten ja keskustelujen perusteella rautatiemarkkinasääntelyn piiriin jäi kartoituksessa 7 palvelupaikan ylläpitäjää, joiden tulee julkaista ja pitää ajan tasalla palvelupaikan kuvaukset hallinnoimistaan huoltotiloista ja/tai siellä tarjottavista palveluista.</a:t>
            </a:r>
          </a:p>
          <a:p>
            <a:endParaRPr lang="fi-FI" dirty="0"/>
          </a:p>
          <a:p>
            <a:r>
              <a:rPr lang="fi-FI" b="1" dirty="0"/>
              <a:t>Kts. luettelo kalvotekstistä.</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24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Tällä hetkellä tilanne onkin se, että kaikki edellä mainitut palvelupaikan ylläpitäjät, paitsi virolainen </a:t>
            </a:r>
            <a:r>
              <a:rPr lang="fi-FI" dirty="0" err="1"/>
              <a:t>Operail</a:t>
            </a:r>
            <a:r>
              <a:rPr lang="fi-FI" dirty="0"/>
              <a:t> </a:t>
            </a:r>
            <a:r>
              <a:rPr lang="fi-FI" dirty="0" err="1"/>
              <a:t>Repairs</a:t>
            </a:r>
            <a:r>
              <a:rPr lang="fi-FI" dirty="0"/>
              <a:t>, ovat julkaisseet valvontaprosessin edetessä palvelupaikan kuvauksensa asianmukaisesti ja jotkut ovat jo ehtineet päivittääkin sitä sääntelyelimen ohjeistuskirjeen perusteella. </a:t>
            </a:r>
          </a:p>
          <a:p>
            <a:endParaRPr lang="fi-FI" dirty="0"/>
          </a:p>
          <a:p>
            <a:r>
              <a:rPr lang="fi-FI" dirty="0"/>
              <a:t>Joidenkin toimijoiden osalta sisältövalvonta on vielä kesken, mutta se on valmistumassa ja palvelupaikan kuvaukset päivittymässä ihan lähiaikoina. </a:t>
            </a:r>
          </a:p>
          <a:p>
            <a:endParaRPr lang="fi-FI" dirty="0"/>
          </a:p>
          <a:p>
            <a:r>
              <a:rPr lang="fi-FI" dirty="0"/>
              <a:t>Palvelupaikka-asetuksen mukaan palvelupaikan kuvauksen tiedot tulee löytyä sen rataverkon haltijan verkkoselostuksesta, jonka verkkoon kyseinen palvelupaikka on yhteydessä.</a:t>
            </a:r>
          </a:p>
          <a:p>
            <a:endParaRPr lang="fi-FI" dirty="0"/>
          </a:p>
          <a:p>
            <a:r>
              <a:rPr lang="fi-FI" dirty="0"/>
              <a:t>Linkit VR Kunnossapito Oy:n julkaisemiin palvelupaikan kuvauksiin löytyvät siten Raideinfra Oy:n verkkoselostuksen yhteydestä, joka puolestaan on julkaistu VR-Yhtymän verkkosivuilla.</a:t>
            </a:r>
          </a:p>
          <a:p>
            <a:endParaRPr lang="fi-FI" dirty="0"/>
          </a:p>
          <a:p>
            <a:r>
              <a:rPr lang="fi-FI" dirty="0"/>
              <a:t>Linkit kaikkien muiden palvelupaikan ylläpitäjien julkaisemiin palvelupaikan kuvauksiin löytyvät puolestaan Väyläviraston verkkosivuilta, verkkoselostuksen yhteydessä olevalta palvelupaikka-sivustolta. </a:t>
            </a:r>
          </a:p>
          <a:p>
            <a:endParaRPr lang="fi-FI" dirty="0"/>
          </a:p>
          <a:p>
            <a:r>
              <a:rPr lang="fi-FI" dirty="0"/>
              <a:t>Kiitos! Tässä minun osuuteni huoltopalveluselvityksen osalta. Nyt annan puheenvuoron Aleksille, joka jatkaa huoltopalvelujen hinnoitteluasioista. Ole hyvä Aleksi.</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41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6F22C6C-7221-469C-87F5-4CEC1C848D91}" type="slidenum">
              <a:rPr lang="fi-FI" smtClean="0"/>
              <a:pPr/>
              <a:t>11</a:t>
            </a:fld>
            <a:endParaRPr lang="fi-FI"/>
          </a:p>
        </p:txBody>
      </p:sp>
    </p:spTree>
    <p:extLst>
      <p:ext uri="{BB962C8B-B14F-4D97-AF65-F5344CB8AC3E}">
        <p14:creationId xmlns:p14="http://schemas.microsoft.com/office/powerpoint/2010/main" val="425164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icture Placeholder 7"/>
          <p:cNvSpPr>
            <a:spLocks noGrp="1"/>
          </p:cNvSpPr>
          <p:nvPr>
            <p:ph type="pic" sz="quarter" idx="14"/>
          </p:nvPr>
        </p:nvSpPr>
        <p:spPr>
          <a:xfrm>
            <a:off x="5356979" y="2594004"/>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
        <p:nvSpPr>
          <p:cNvPr id="2" name="Title 1"/>
          <p:cNvSpPr>
            <a:spLocks noGrp="1"/>
          </p:cNvSpPr>
          <p:nvPr>
            <p:ph type="title"/>
          </p:nvPr>
        </p:nvSpPr>
        <p:spPr>
          <a:xfrm>
            <a:off x="702147" y="2564904"/>
            <a:ext cx="5328592" cy="1584176"/>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5" name="Text Placeholder 4"/>
          <p:cNvSpPr>
            <a:spLocks noGrp="1"/>
          </p:cNvSpPr>
          <p:nvPr>
            <p:ph type="body" sz="quarter" idx="10"/>
          </p:nvPr>
        </p:nvSpPr>
        <p:spPr>
          <a:xfrm>
            <a:off x="697384" y="4363233"/>
            <a:ext cx="4659595" cy="720080"/>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en-US" dirty="0"/>
          </a:p>
        </p:txBody>
      </p:sp>
    </p:spTree>
    <p:extLst>
      <p:ext uri="{BB962C8B-B14F-4D97-AF65-F5344CB8AC3E}">
        <p14:creationId xmlns:p14="http://schemas.microsoft.com/office/powerpoint/2010/main" val="204932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90749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06154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353108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40920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406349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413646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27170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293495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217908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18529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 Välisivu kuvalla">
    <p:spTree>
      <p:nvGrpSpPr>
        <p:cNvPr id="1" name=""/>
        <p:cNvGrpSpPr/>
        <p:nvPr/>
      </p:nvGrpSpPr>
      <p:grpSpPr>
        <a:xfrm>
          <a:off x="0" y="0"/>
          <a:ext cx="0" cy="0"/>
          <a:chOff x="0" y="0"/>
          <a:chExt cx="0" cy="0"/>
        </a:xfrm>
      </p:grpSpPr>
      <p:sp>
        <p:nvSpPr>
          <p:cNvPr id="3" name="Rectangle 2"/>
          <p:cNvSpPr/>
          <p:nvPr userDrawn="1"/>
        </p:nvSpPr>
        <p:spPr>
          <a:xfrm>
            <a:off x="-4670" y="398766"/>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0465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190860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85306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4246343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91174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4188459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3925647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35845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428676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 Takakansi_osoitteella">
    <p:spTree>
      <p:nvGrpSpPr>
        <p:cNvPr id="1" name=""/>
        <p:cNvGrpSpPr/>
        <p:nvPr/>
      </p:nvGrpSpPr>
      <p:grpSpPr>
        <a:xfrm>
          <a:off x="0" y="0"/>
          <a:ext cx="0" cy="0"/>
          <a:chOff x="0" y="0"/>
          <a:chExt cx="0" cy="0"/>
        </a:xfrm>
      </p:grpSpPr>
      <p:sp>
        <p:nvSpPr>
          <p:cNvPr id="5" name="Rectangle 4"/>
          <p:cNvSpPr/>
          <p:nvPr userDrawn="1"/>
        </p:nvSpPr>
        <p:spPr>
          <a:xfrm>
            <a:off x="1" y="0"/>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itle 8"/>
          <p:cNvSpPr txBox="1">
            <a:spLocks/>
          </p:cNvSpPr>
          <p:nvPr userDrawn="1"/>
        </p:nvSpPr>
        <p:spPr>
          <a:xfrm>
            <a:off x="1278211" y="5157192"/>
            <a:ext cx="4680520" cy="1512168"/>
          </a:xfrm>
          <a:prstGeom prst="rect">
            <a:avLst/>
          </a:prstGeom>
        </p:spPr>
        <p:txBody>
          <a:bodyPr/>
          <a:lstStyle>
            <a:lvl1pPr algn="l" defTabSz="914400" rtl="0" eaLnBrk="1" latinLnBrk="0" hangingPunct="1">
              <a:lnSpc>
                <a:spcPct val="150000"/>
              </a:lnSpc>
              <a:spcBef>
                <a:spcPct val="0"/>
              </a:spcBef>
              <a:buNone/>
              <a:defRPr sz="1100" b="0" kern="1200">
                <a:solidFill>
                  <a:schemeClr val="tx1"/>
                </a:solidFill>
                <a:latin typeface="+mj-lt"/>
                <a:ea typeface="+mj-ea"/>
                <a:cs typeface="+mj-cs"/>
              </a:defRPr>
            </a:lvl1pPr>
          </a:lstStyle>
          <a:p>
            <a:r>
              <a:rPr lang="fi-FI" dirty="0" err="1">
                <a:solidFill>
                  <a:srgbClr val="000000"/>
                </a:solidFill>
              </a:rPr>
              <a:t>Kumpulantie</a:t>
            </a:r>
            <a:r>
              <a:rPr lang="fi-FI" dirty="0">
                <a:solidFill>
                  <a:srgbClr val="000000"/>
                </a:solidFill>
              </a:rPr>
              <a:t> 9, 00520 Helsinki</a:t>
            </a:r>
            <a:br>
              <a:rPr lang="fi-FI" dirty="0">
                <a:solidFill>
                  <a:srgbClr val="000000"/>
                </a:solidFill>
              </a:rPr>
            </a:br>
            <a:r>
              <a:rPr lang="fi-FI" dirty="0">
                <a:solidFill>
                  <a:srgbClr val="000000"/>
                </a:solidFill>
              </a:rPr>
              <a:t>PL 467, 00101 Helsinki</a:t>
            </a:r>
            <a:br>
              <a:rPr lang="fi-FI" dirty="0">
                <a:solidFill>
                  <a:srgbClr val="000000"/>
                </a:solidFill>
              </a:rPr>
            </a:br>
            <a:r>
              <a:rPr lang="fi-FI" dirty="0">
                <a:solidFill>
                  <a:srgbClr val="000000"/>
                </a:solidFill>
              </a:rPr>
              <a:t>Puhelin 029 534 5000</a:t>
            </a:r>
            <a:br>
              <a:rPr lang="fi-FI" dirty="0">
                <a:solidFill>
                  <a:srgbClr val="000000"/>
                </a:solidFill>
              </a:rPr>
            </a:br>
            <a:r>
              <a:rPr lang="fi-FI" dirty="0">
                <a:solidFill>
                  <a:srgbClr val="000000"/>
                </a:solidFill>
              </a:rPr>
              <a:t>www.saantelyelin.fi</a:t>
            </a: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7059" y="4599075"/>
            <a:ext cx="2203496" cy="630841"/>
          </a:xfrm>
          <a:prstGeom prst="rect">
            <a:avLst/>
          </a:prstGeom>
        </p:spPr>
      </p:pic>
    </p:spTree>
    <p:extLst>
      <p:ext uri="{BB962C8B-B14F-4D97-AF65-F5344CB8AC3E}">
        <p14:creationId xmlns:p14="http://schemas.microsoft.com/office/powerpoint/2010/main" val="76605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65512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30240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42829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80186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23494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955089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147" y="2420888"/>
            <a:ext cx="7128792" cy="1080120"/>
          </a:xfrm>
          <a:prstGeom prst="rect">
            <a:avLst/>
          </a:prstGeom>
        </p:spPr>
        <p:txBody>
          <a:bodyPr vert="horz" lIns="0" tIns="0" rIns="0" bIns="0" rtlCol="0" anchor="t" anchorCtr="0">
            <a:noAutofit/>
          </a:bodyPr>
          <a:lstStyle/>
          <a:p>
            <a:r>
              <a:rPr lang="fi-FI" noProof="1"/>
              <a:t>Click to edit Master title style</a:t>
            </a:r>
          </a:p>
        </p:txBody>
      </p:sp>
      <p:sp>
        <p:nvSpPr>
          <p:cNvPr id="4" name="Tekstin paikkamerkki 3"/>
          <p:cNvSpPr>
            <a:spLocks noGrp="1"/>
          </p:cNvSpPr>
          <p:nvPr>
            <p:ph type="body" idx="1"/>
          </p:nvPr>
        </p:nvSpPr>
        <p:spPr>
          <a:xfrm>
            <a:off x="702147" y="3861048"/>
            <a:ext cx="5688631" cy="720080"/>
          </a:xfrm>
          <a:prstGeom prst="rect">
            <a:avLst/>
          </a:prstGeom>
        </p:spPr>
        <p:txBody>
          <a:bodyPr vert="horz" lIns="0" tIns="0" rIns="0" bIns="45720" rtlCol="0">
            <a:normAutofit/>
          </a:bodyPr>
          <a:lstStyle/>
          <a:p>
            <a:pPr lvl="0"/>
            <a:r>
              <a:rPr lang="fi-FI" dirty="0"/>
              <a:t>Lisää tilaisuus ja esittäjä</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132" y="981601"/>
            <a:ext cx="3744415" cy="1071990"/>
          </a:xfrm>
          <a:prstGeom prst="rect">
            <a:avLst/>
          </a:prstGeom>
        </p:spPr>
      </p:pic>
    </p:spTree>
    <p:extLst>
      <p:ext uri="{BB962C8B-B14F-4D97-AF65-F5344CB8AC3E}">
        <p14:creationId xmlns:p14="http://schemas.microsoft.com/office/powerpoint/2010/main" val="929865799"/>
      </p:ext>
    </p:extLst>
  </p:cSld>
  <p:clrMap bg1="lt1" tx1="dk1" bg2="lt2" tx2="dk2" accent1="accent1" accent2="accent2" accent3="accent3" accent4="accent4" accent5="accent5" accent6="accent6" hlink="hlink" folHlink="folHlink"/>
  <p:sldLayoutIdLst>
    <p:sldLayoutId id="2147483659" r:id="rId1"/>
    <p:sldLayoutId id="2147483726" r:id="rId2"/>
    <p:sldLayoutId id="2147483667" r:id="rId3"/>
  </p:sldLayoutIdLst>
  <p:hf hdr="0"/>
  <p:txStyles>
    <p:titleStyle>
      <a:lvl1pPr algn="l" defTabSz="914400" rtl="0" eaLnBrk="1" latinLnBrk="0" hangingPunct="1">
        <a:lnSpc>
          <a:spcPts val="3200"/>
        </a:lnSpc>
        <a:spcBef>
          <a:spcPct val="0"/>
        </a:spcBef>
        <a:buNone/>
        <a:defRPr sz="280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SzPct val="80000"/>
        <a:buFont typeface="Wingdings" pitchFamily="2" charset="2"/>
        <a:buNone/>
        <a:defRPr sz="1800" kern="1200">
          <a:solidFill>
            <a:schemeClr val="tx1">
              <a:lumMod val="75000"/>
              <a:lumOff val="25000"/>
            </a:schemeClr>
          </a:solidFill>
          <a:latin typeface="+mn-lt"/>
          <a:ea typeface="+mn-ea"/>
          <a:cs typeface="+mn-cs"/>
        </a:defRPr>
      </a:lvl1pPr>
      <a:lvl2pPr marL="54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2pPr>
      <a:lvl3pPr marL="81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3pPr>
      <a:lvl4pPr marL="108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4pPr>
      <a:lvl5pPr marL="135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2826857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3" r:id="rId4"/>
    <p:sldLayoutId id="2147483734" r:id="rId5"/>
    <p:sldLayoutId id="2147483735"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16809276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42219389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212014733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mailto:railregulator@traficom.fi"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etunimi.sukunimi@traficom.f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uria.europa.eu/juris/document/document.jsf?docid=244191&amp;mode=req&amp;pageIndex=1&amp;dir=&amp;occ=first&amp;part=1&amp;text=&amp;doclang=FI&amp;cid=309851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2147" y="2204864"/>
            <a:ext cx="5616624" cy="1944216"/>
          </a:xfrm>
        </p:spPr>
        <p:txBody>
          <a:bodyPr/>
          <a:lstStyle/>
          <a:p>
            <a:r>
              <a:rPr lang="fi-FI" dirty="0">
                <a:solidFill>
                  <a:schemeClr val="tx1"/>
                </a:solidFill>
              </a:rPr>
              <a:t>Rautatiekaluston huoltopalveluja koskeva selvitys</a:t>
            </a:r>
          </a:p>
        </p:txBody>
      </p:sp>
      <p:sp>
        <p:nvSpPr>
          <p:cNvPr id="3" name="Tekstin paikkamerkki 2"/>
          <p:cNvSpPr>
            <a:spLocks noGrp="1"/>
          </p:cNvSpPr>
          <p:nvPr>
            <p:ph type="body" sz="quarter" idx="10"/>
          </p:nvPr>
        </p:nvSpPr>
        <p:spPr>
          <a:xfrm>
            <a:off x="697384" y="4365104"/>
            <a:ext cx="4659595" cy="1226008"/>
          </a:xfrm>
        </p:spPr>
        <p:txBody>
          <a:bodyPr>
            <a:normAutofit/>
          </a:bodyPr>
          <a:lstStyle/>
          <a:p>
            <a:r>
              <a:rPr lang="fi-FI" dirty="0">
                <a:solidFill>
                  <a:schemeClr val="tx1"/>
                </a:solidFill>
              </a:rPr>
              <a:t>Mertti Anttila ja Aleksi Kukkarinen</a:t>
            </a:r>
          </a:p>
          <a:p>
            <a:br>
              <a:rPr lang="fi-FI" dirty="0">
                <a:solidFill>
                  <a:schemeClr val="tx1"/>
                </a:solidFill>
              </a:rPr>
            </a:br>
            <a:r>
              <a:rPr lang="fi-FI" dirty="0">
                <a:solidFill>
                  <a:schemeClr val="tx1"/>
                </a:solidFill>
              </a:rPr>
              <a:t>Sidosryhmätilaisuus 26.11.2025</a:t>
            </a:r>
          </a:p>
          <a:p>
            <a:endParaRPr lang="fi-FI" dirty="0"/>
          </a:p>
        </p:txBody>
      </p:sp>
      <p:pic>
        <p:nvPicPr>
          <p:cNvPr id="10" name="Kuvan paikkamerkki 9">
            <a:extLst>
              <a:ext uri="{FF2B5EF4-FFF2-40B4-BE49-F238E27FC236}">
                <a16:creationId xmlns:a16="http://schemas.microsoft.com/office/drawing/2014/main" id="{2CB8145D-F14C-4403-88EF-832BD854ED1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429" r="14429"/>
          <a:stretch>
            <a:fillRect/>
          </a:stretch>
        </p:blipFill>
        <p:spPr/>
      </p:pic>
      <p:sp>
        <p:nvSpPr>
          <p:cNvPr id="5" name="TextBox 5"/>
          <p:cNvSpPr txBox="1"/>
          <p:nvPr/>
        </p:nvSpPr>
        <p:spPr>
          <a:xfrm>
            <a:off x="9303170" y="6700718"/>
            <a:ext cx="675185" cy="184666"/>
          </a:xfrm>
          <a:prstGeom prst="rect">
            <a:avLst/>
          </a:prstGeom>
          <a:noFill/>
        </p:spPr>
        <p:txBody>
          <a:bodyPr wrap="none" rtlCol="0">
            <a:spAutoFit/>
          </a:bodyPr>
          <a:lstStyle/>
          <a:p>
            <a:r>
              <a:rPr lang="en-US" sz="600" dirty="0">
                <a:solidFill>
                  <a:schemeClr val="bg1"/>
                </a:solidFill>
                <a:latin typeface="Times New Roman" panose="02020603050405020304" pitchFamily="18" charset="0"/>
                <a:cs typeface="Times New Roman" panose="02020603050405020304" pitchFamily="18" charset="0"/>
              </a:rPr>
              <a:t>Kuva: Traficom</a:t>
            </a:r>
          </a:p>
        </p:txBody>
      </p:sp>
    </p:spTree>
    <p:extLst>
      <p:ext uri="{BB962C8B-B14F-4D97-AF65-F5344CB8AC3E}">
        <p14:creationId xmlns:p14="http://schemas.microsoft.com/office/powerpoint/2010/main" val="206437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427C0B8A-1031-178D-FB80-1E94FD2E1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789" y="622626"/>
            <a:ext cx="3769366" cy="5655463"/>
          </a:xfrm>
          <a:prstGeom prst="rect">
            <a:avLst/>
          </a:prstGeom>
          <a:ln>
            <a:noFill/>
          </a:ln>
          <a:effectLst>
            <a:softEdge rad="112500"/>
          </a:effectLst>
        </p:spPr>
      </p:pic>
      <p:sp>
        <p:nvSpPr>
          <p:cNvPr id="4" name="Päivämäärän paikkamerkki 3">
            <a:extLst>
              <a:ext uri="{FF2B5EF4-FFF2-40B4-BE49-F238E27FC236}">
                <a16:creationId xmlns:a16="http://schemas.microsoft.com/office/drawing/2014/main" id="{D274DDD4-DD39-45E6-953E-0A9A788254F4}"/>
              </a:ext>
            </a:extLst>
          </p:cNvPr>
          <p:cNvSpPr>
            <a:spLocks noGrp="1"/>
          </p:cNvSpPr>
          <p:nvPr>
            <p:ph type="dt" sz="half" idx="10"/>
          </p:nvPr>
        </p:nvSpPr>
        <p:spPr/>
        <p:txBody>
          <a:bodyPr/>
          <a:lstStyle/>
          <a:p>
            <a:r>
              <a:rPr lang="fi-FI"/>
              <a:t>26.11.2025</a:t>
            </a:r>
          </a:p>
        </p:txBody>
      </p:sp>
      <p:sp>
        <p:nvSpPr>
          <p:cNvPr id="5" name="Alatunnisteen paikkamerkki 4">
            <a:extLst>
              <a:ext uri="{FF2B5EF4-FFF2-40B4-BE49-F238E27FC236}">
                <a16:creationId xmlns:a16="http://schemas.microsoft.com/office/drawing/2014/main" id="{A6EF5931-D186-476F-96F9-3404F29C5CC8}"/>
              </a:ext>
            </a:extLst>
          </p:cNvPr>
          <p:cNvSpPr>
            <a:spLocks noGrp="1"/>
          </p:cNvSpPr>
          <p:nvPr>
            <p:ph type="ftr" sz="quarter" idx="11"/>
          </p:nvPr>
        </p:nvSpPr>
        <p:spPr/>
        <p:txBody>
          <a:bodyPr/>
          <a:lstStyle/>
          <a:p>
            <a:r>
              <a:rPr lang="fi-FI"/>
              <a:t>Rautatiealan sääntelyelimen sidosryhmätilaisuus</a:t>
            </a:r>
            <a:endParaRPr lang="fi-FI" dirty="0"/>
          </a:p>
        </p:txBody>
      </p:sp>
      <p:sp>
        <p:nvSpPr>
          <p:cNvPr id="6" name="Dian numeron paikkamerkki 5">
            <a:extLst>
              <a:ext uri="{FF2B5EF4-FFF2-40B4-BE49-F238E27FC236}">
                <a16:creationId xmlns:a16="http://schemas.microsoft.com/office/drawing/2014/main" id="{29547315-3700-4C24-8FCE-566250D9F44E}"/>
              </a:ext>
            </a:extLst>
          </p:cNvPr>
          <p:cNvSpPr>
            <a:spLocks noGrp="1"/>
          </p:cNvSpPr>
          <p:nvPr>
            <p:ph type="sldNum" sz="quarter" idx="12"/>
          </p:nvPr>
        </p:nvSpPr>
        <p:spPr/>
        <p:txBody>
          <a:bodyPr/>
          <a:lstStyle/>
          <a:p>
            <a:fld id="{03F6863F-6A49-4C4A-ACFA-6A00093D353A}" type="slidenum">
              <a:rPr lang="fi-FI" smtClean="0"/>
              <a:pPr/>
              <a:t>10</a:t>
            </a:fld>
            <a:endParaRPr lang="fi-FI"/>
          </a:p>
        </p:txBody>
      </p:sp>
      <p:sp>
        <p:nvSpPr>
          <p:cNvPr id="2" name="Sisällön paikkamerkki 2">
            <a:extLst>
              <a:ext uri="{FF2B5EF4-FFF2-40B4-BE49-F238E27FC236}">
                <a16:creationId xmlns:a16="http://schemas.microsoft.com/office/drawing/2014/main" id="{13510EC2-FF49-8EEC-92BB-DB6681A9924E}"/>
              </a:ext>
            </a:extLst>
          </p:cNvPr>
          <p:cNvSpPr>
            <a:spLocks noGrp="1"/>
          </p:cNvSpPr>
          <p:nvPr>
            <p:ph idx="1"/>
          </p:nvPr>
        </p:nvSpPr>
        <p:spPr>
          <a:xfrm>
            <a:off x="432000" y="1628800"/>
            <a:ext cx="5238700" cy="4680416"/>
          </a:xfrm>
        </p:spPr>
        <p:txBody>
          <a:bodyPr>
            <a:normAutofit/>
          </a:bodyPr>
          <a:lstStyle/>
          <a:p>
            <a:pPr>
              <a:lnSpc>
                <a:spcPct val="120000"/>
              </a:lnSpc>
            </a:pPr>
            <a:r>
              <a:rPr lang="fi-FI" dirty="0">
                <a:solidFill>
                  <a:schemeClr val="tx1"/>
                </a:solidFill>
              </a:rPr>
              <a:t>PwC:n selvityksessä kohtuullinen tuottoprosentti laskettiin erikseen omissa ja erikseen vuokratuissa tiloissa tuotettaville huoltopalveluille.</a:t>
            </a:r>
          </a:p>
          <a:p>
            <a:pPr>
              <a:lnSpc>
                <a:spcPct val="120000"/>
              </a:lnSpc>
            </a:pPr>
            <a:r>
              <a:rPr lang="fi-FI" dirty="0">
                <a:solidFill>
                  <a:schemeClr val="tx1"/>
                </a:solidFill>
              </a:rPr>
              <a:t>Kummassakin tapauksessa </a:t>
            </a:r>
            <a:r>
              <a:rPr lang="fi-FI" dirty="0" err="1">
                <a:solidFill>
                  <a:schemeClr val="tx1"/>
                </a:solidFill>
              </a:rPr>
              <a:t>WACC:iksi</a:t>
            </a:r>
            <a:r>
              <a:rPr lang="fi-FI" dirty="0">
                <a:solidFill>
                  <a:schemeClr val="tx1"/>
                </a:solidFill>
              </a:rPr>
              <a:t> ennen veroja (</a:t>
            </a:r>
            <a:r>
              <a:rPr lang="fi-FI" i="1" dirty="0" err="1">
                <a:solidFill>
                  <a:schemeClr val="tx1"/>
                </a:solidFill>
              </a:rPr>
              <a:t>pre-tax</a:t>
            </a:r>
            <a:r>
              <a:rPr lang="fi-FI" i="1" dirty="0">
                <a:solidFill>
                  <a:schemeClr val="tx1"/>
                </a:solidFill>
              </a:rPr>
              <a:t> WACC</a:t>
            </a:r>
            <a:r>
              <a:rPr lang="fi-FI" dirty="0">
                <a:solidFill>
                  <a:schemeClr val="tx1"/>
                </a:solidFill>
              </a:rPr>
              <a:t>) saatiin 9,3 %.</a:t>
            </a:r>
          </a:p>
          <a:p>
            <a:pPr>
              <a:lnSpc>
                <a:spcPct val="120000"/>
              </a:lnSpc>
            </a:pPr>
            <a:r>
              <a:rPr lang="fi-FI" dirty="0">
                <a:solidFill>
                  <a:schemeClr val="tx1"/>
                </a:solidFill>
              </a:rPr>
              <a:t>Sääntelyelimen suunnitelmissa on vuoden 2026 aikana laatia muistio kohtuullisen tuoton laskemisesta sekä järjestää aiheesta kuuleminen.</a:t>
            </a:r>
          </a:p>
        </p:txBody>
      </p:sp>
      <p:sp>
        <p:nvSpPr>
          <p:cNvPr id="8" name="TextBox 5">
            <a:extLst>
              <a:ext uri="{FF2B5EF4-FFF2-40B4-BE49-F238E27FC236}">
                <a16:creationId xmlns:a16="http://schemas.microsoft.com/office/drawing/2014/main" id="{D4F8D197-B291-3775-C5A7-D7EABFB6A6DA}"/>
              </a:ext>
            </a:extLst>
          </p:cNvPr>
          <p:cNvSpPr txBox="1"/>
          <p:nvPr/>
        </p:nvSpPr>
        <p:spPr>
          <a:xfrm>
            <a:off x="8459631" y="6021288"/>
            <a:ext cx="1268296" cy="184666"/>
          </a:xfrm>
          <a:prstGeom prst="rect">
            <a:avLst/>
          </a:prstGeom>
          <a:noFill/>
        </p:spPr>
        <p:txBody>
          <a:bodyPr wrap="none" rtlCol="0">
            <a:spAutoFit/>
          </a:bodyPr>
          <a:lstStyle/>
          <a:p>
            <a:r>
              <a:rPr lang="en-US" sz="600" b="1" dirty="0">
                <a:latin typeface="Times New Roman" panose="02020603050405020304" pitchFamily="18" charset="0"/>
                <a:cs typeface="Times New Roman" panose="02020603050405020304" pitchFamily="18" charset="0"/>
              </a:rPr>
              <a:t>Kuva: Mika Huisman / Traficom</a:t>
            </a:r>
          </a:p>
        </p:txBody>
      </p:sp>
      <p:sp>
        <p:nvSpPr>
          <p:cNvPr id="3" name="Otsikko 1">
            <a:extLst>
              <a:ext uri="{FF2B5EF4-FFF2-40B4-BE49-F238E27FC236}">
                <a16:creationId xmlns:a16="http://schemas.microsoft.com/office/drawing/2014/main" id="{E9610269-692C-3CD4-98FB-10043E7CD264}"/>
              </a:ext>
            </a:extLst>
          </p:cNvPr>
          <p:cNvSpPr>
            <a:spLocks noGrp="1"/>
          </p:cNvSpPr>
          <p:nvPr>
            <p:ph type="title"/>
          </p:nvPr>
        </p:nvSpPr>
        <p:spPr>
          <a:xfrm>
            <a:off x="432000" y="476776"/>
            <a:ext cx="8695084" cy="863992"/>
          </a:xfrm>
        </p:spPr>
        <p:txBody>
          <a:bodyPr>
            <a:normAutofit/>
          </a:bodyPr>
          <a:lstStyle/>
          <a:p>
            <a:r>
              <a:rPr lang="fi-FI" dirty="0"/>
              <a:t>Kohtuullisen tuottoprosentin soveltaminen</a:t>
            </a:r>
          </a:p>
        </p:txBody>
      </p:sp>
    </p:spTree>
    <p:extLst>
      <p:ext uri="{BB962C8B-B14F-4D97-AF65-F5344CB8AC3E}">
        <p14:creationId xmlns:p14="http://schemas.microsoft.com/office/powerpoint/2010/main" val="186350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Lisätietoja</a:t>
            </a:r>
          </a:p>
        </p:txBody>
      </p:sp>
      <p:sp>
        <p:nvSpPr>
          <p:cNvPr id="3" name="Sisällön paikkamerkki 2"/>
          <p:cNvSpPr>
            <a:spLocks noGrp="1"/>
          </p:cNvSpPr>
          <p:nvPr>
            <p:ph idx="1"/>
          </p:nvPr>
        </p:nvSpPr>
        <p:spPr/>
        <p:txBody>
          <a:bodyPr/>
          <a:lstStyle/>
          <a:p>
            <a:r>
              <a:rPr lang="fi-FI" sz="2400" dirty="0">
                <a:solidFill>
                  <a:schemeClr val="tx1"/>
                </a:solidFill>
              </a:rPr>
              <a:t>Lisätietoja ja ohjeistusta saa rautatiealan sääntelyelimeltä</a:t>
            </a:r>
          </a:p>
          <a:p>
            <a:r>
              <a:rPr lang="fi-FI" sz="2400" dirty="0">
                <a:hlinkClick r:id="rId3"/>
              </a:rPr>
              <a:t>railregulator@traficom.fi</a:t>
            </a:r>
            <a:endParaRPr lang="fi-FI" sz="2400" dirty="0"/>
          </a:p>
          <a:p>
            <a:r>
              <a:rPr lang="fi-FI" sz="2400" dirty="0">
                <a:solidFill>
                  <a:schemeClr val="tx1"/>
                </a:solidFill>
              </a:rPr>
              <a:t>Mertti Anttila, p. 029 534 6813</a:t>
            </a:r>
            <a:br>
              <a:rPr lang="fi-FI" sz="2400" dirty="0">
                <a:solidFill>
                  <a:schemeClr val="tx1"/>
                </a:solidFill>
              </a:rPr>
            </a:br>
            <a:r>
              <a:rPr lang="fi-FI" sz="2400" dirty="0">
                <a:solidFill>
                  <a:schemeClr val="tx1"/>
                </a:solidFill>
              </a:rPr>
              <a:t>Aleksi Kukkarinen, p. 029 534 5247 (hinnoittelu)</a:t>
            </a:r>
          </a:p>
          <a:p>
            <a:r>
              <a:rPr lang="fi-FI" sz="2400" dirty="0">
                <a:hlinkClick r:id="rId4"/>
              </a:rPr>
              <a:t>etunimi.sukunimi@traficom.fi</a:t>
            </a:r>
            <a:endParaRPr lang="fi-FI" sz="2400" dirty="0"/>
          </a:p>
          <a:p>
            <a:endParaRPr lang="fi-FI" sz="2400" dirty="0"/>
          </a:p>
          <a:p>
            <a:endParaRPr lang="fi-FI" dirty="0"/>
          </a:p>
          <a:p>
            <a:endParaRPr lang="fi-FI" dirty="0"/>
          </a:p>
          <a:p>
            <a:endParaRPr lang="fi-FI" dirty="0"/>
          </a:p>
        </p:txBody>
      </p:sp>
      <p:sp>
        <p:nvSpPr>
          <p:cNvPr id="4" name="Päivämäärän paikkamerkki 3"/>
          <p:cNvSpPr>
            <a:spLocks noGrp="1"/>
          </p:cNvSpPr>
          <p:nvPr>
            <p:ph type="dt" sz="half" idx="10"/>
          </p:nvPr>
        </p:nvSpPr>
        <p:spPr/>
        <p:txBody>
          <a:bodyPr/>
          <a:lstStyle/>
          <a:p>
            <a:r>
              <a:rPr lang="fi-FI"/>
              <a:t>26.11.2025</a:t>
            </a:r>
          </a:p>
        </p:txBody>
      </p:sp>
      <p:sp>
        <p:nvSpPr>
          <p:cNvPr id="5" name="Alatunnisteen paikkamerkki 4"/>
          <p:cNvSpPr>
            <a:spLocks noGrp="1"/>
          </p:cNvSpPr>
          <p:nvPr>
            <p:ph type="ftr" sz="quarter" idx="11"/>
          </p:nvPr>
        </p:nvSpPr>
        <p:spPr/>
        <p:txBody>
          <a:bodyPr/>
          <a:lstStyle/>
          <a:p>
            <a:r>
              <a:rPr lang="fi-FI"/>
              <a:t>Rautatiealan sääntelyelimen sidosryhmätilaisuus</a:t>
            </a:r>
            <a:endParaRPr lang="fi-FI" dirty="0"/>
          </a:p>
        </p:txBody>
      </p:sp>
      <p:sp>
        <p:nvSpPr>
          <p:cNvPr id="6" name="Dian numeron paikkamerkki 5"/>
          <p:cNvSpPr>
            <a:spLocks noGrp="1"/>
          </p:cNvSpPr>
          <p:nvPr>
            <p:ph type="sldNum" sz="quarter" idx="12"/>
          </p:nvPr>
        </p:nvSpPr>
        <p:spPr/>
        <p:txBody>
          <a:bodyPr/>
          <a:lstStyle/>
          <a:p>
            <a:fld id="{03F6863F-6A49-4C4A-ACFA-6A00093D353A}" type="slidenum">
              <a:rPr lang="fi-FI" smtClean="0"/>
              <a:pPr/>
              <a:t>11</a:t>
            </a:fld>
            <a:endParaRPr lang="fi-FI"/>
          </a:p>
        </p:txBody>
      </p:sp>
    </p:spTree>
    <p:extLst>
      <p:ext uri="{BB962C8B-B14F-4D97-AF65-F5344CB8AC3E}">
        <p14:creationId xmlns:p14="http://schemas.microsoft.com/office/powerpoint/2010/main" val="173908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1999" y="404664"/>
            <a:ext cx="9055123" cy="5760640"/>
          </a:xfrm>
        </p:spPr>
        <p:txBody>
          <a:bodyPr>
            <a:normAutofit/>
          </a:bodyPr>
          <a:lstStyle/>
          <a:p>
            <a:pPr marL="0" indent="0" algn="ctr">
              <a:buNone/>
            </a:pPr>
            <a:r>
              <a:rPr lang="fi-FI" sz="4400" dirty="0"/>
              <a:t>Kiitos!</a:t>
            </a:r>
          </a:p>
        </p:txBody>
      </p:sp>
      <p:sp>
        <p:nvSpPr>
          <p:cNvPr id="8" name="Päivämäärän paikkamerkki 7"/>
          <p:cNvSpPr>
            <a:spLocks noGrp="1"/>
          </p:cNvSpPr>
          <p:nvPr>
            <p:ph type="dt" sz="half" idx="10"/>
          </p:nvPr>
        </p:nvSpPr>
        <p:spPr/>
        <p:txBody>
          <a:bodyPr/>
          <a:lstStyle/>
          <a:p>
            <a:r>
              <a:rPr lang="fi-FI"/>
              <a:t>26.11.2025</a:t>
            </a:r>
          </a:p>
        </p:txBody>
      </p:sp>
      <p:sp>
        <p:nvSpPr>
          <p:cNvPr id="9" name="Alatunnisteen paikkamerkki 8"/>
          <p:cNvSpPr>
            <a:spLocks noGrp="1"/>
          </p:cNvSpPr>
          <p:nvPr>
            <p:ph type="ftr" sz="quarter" idx="11"/>
          </p:nvPr>
        </p:nvSpPr>
        <p:spPr/>
        <p:txBody>
          <a:bodyPr/>
          <a:lstStyle/>
          <a:p>
            <a:r>
              <a:rPr lang="fi-FI"/>
              <a:t>Rautatiealan sääntelyelimen sidosryhmätilaisuus</a:t>
            </a:r>
            <a:endParaRPr lang="fi-FI" dirty="0"/>
          </a:p>
        </p:txBody>
      </p:sp>
      <p:sp>
        <p:nvSpPr>
          <p:cNvPr id="10" name="Dian numeron paikkamerkki 9"/>
          <p:cNvSpPr>
            <a:spLocks noGrp="1"/>
          </p:cNvSpPr>
          <p:nvPr>
            <p:ph type="sldNum" sz="quarter" idx="12"/>
          </p:nvPr>
        </p:nvSpPr>
        <p:spPr/>
        <p:txBody>
          <a:bodyPr/>
          <a:lstStyle/>
          <a:p>
            <a:fld id="{03F6863F-6A49-4C4A-ACFA-6A00093D353A}" type="slidenum">
              <a:rPr lang="fi-FI" smtClean="0"/>
              <a:pPr/>
              <a:t>12</a:t>
            </a:fld>
            <a:endParaRPr lang="fi-FI"/>
          </a:p>
        </p:txBody>
      </p:sp>
      <p:sp>
        <p:nvSpPr>
          <p:cNvPr id="7" name="TextBox 5"/>
          <p:cNvSpPr txBox="1"/>
          <p:nvPr/>
        </p:nvSpPr>
        <p:spPr>
          <a:xfrm>
            <a:off x="8091858" y="5980638"/>
            <a:ext cx="675185" cy="184666"/>
          </a:xfrm>
          <a:prstGeom prst="rect">
            <a:avLst/>
          </a:prstGeom>
          <a:noFill/>
        </p:spPr>
        <p:txBody>
          <a:bodyPr wrap="none" rtlCol="0">
            <a:spAutoFit/>
          </a:bodyPr>
          <a:lstStyle/>
          <a:p>
            <a:r>
              <a:rPr lang="en-US" sz="600" dirty="0">
                <a:solidFill>
                  <a:schemeClr val="bg1"/>
                </a:solidFill>
                <a:latin typeface="Times New Roman" panose="02020603050405020304" pitchFamily="18" charset="0"/>
                <a:cs typeface="Times New Roman" panose="02020603050405020304" pitchFamily="18" charset="0"/>
              </a:rPr>
              <a:t>Kuva: Traficom</a:t>
            </a:r>
          </a:p>
        </p:txBody>
      </p:sp>
      <p:pic>
        <p:nvPicPr>
          <p:cNvPr id="4" name="Kuva 3">
            <a:extLst>
              <a:ext uri="{FF2B5EF4-FFF2-40B4-BE49-F238E27FC236}">
                <a16:creationId xmlns:a16="http://schemas.microsoft.com/office/drawing/2014/main" id="{80F8996A-FCC7-A088-3042-AC223A2FEF95}"/>
              </a:ext>
            </a:extLst>
          </p:cNvPr>
          <p:cNvPicPr>
            <a:picLocks noChangeAspect="1"/>
          </p:cNvPicPr>
          <p:nvPr/>
        </p:nvPicPr>
        <p:blipFill>
          <a:blip r:embed="rId3"/>
          <a:stretch>
            <a:fillRect/>
          </a:stretch>
        </p:blipFill>
        <p:spPr>
          <a:xfrm>
            <a:off x="3225212" y="1052736"/>
            <a:ext cx="3450813" cy="5181192"/>
          </a:xfrm>
          <a:prstGeom prst="rect">
            <a:avLst/>
          </a:prstGeom>
        </p:spPr>
      </p:pic>
      <p:sp>
        <p:nvSpPr>
          <p:cNvPr id="2" name="Tekstiruutu 1">
            <a:extLst>
              <a:ext uri="{FF2B5EF4-FFF2-40B4-BE49-F238E27FC236}">
                <a16:creationId xmlns:a16="http://schemas.microsoft.com/office/drawing/2014/main" id="{C4E8479F-7382-5AF8-96C6-AB4974EDB828}"/>
              </a:ext>
            </a:extLst>
          </p:cNvPr>
          <p:cNvSpPr txBox="1"/>
          <p:nvPr/>
        </p:nvSpPr>
        <p:spPr>
          <a:xfrm>
            <a:off x="5238651" y="6049262"/>
            <a:ext cx="1512168" cy="184666"/>
          </a:xfrm>
          <a:prstGeom prst="rect">
            <a:avLst/>
          </a:prstGeom>
          <a:noFill/>
        </p:spPr>
        <p:txBody>
          <a:bodyPr wrap="square" rtlCol="0">
            <a:spAutoFit/>
          </a:bodyPr>
          <a:lstStyle/>
          <a:p>
            <a:r>
              <a:rPr lang="fi-FI" sz="600" dirty="0">
                <a:solidFill>
                  <a:schemeClr val="bg2"/>
                </a:solidFill>
              </a:rPr>
              <a:t>Kuva: Vesa Kippola/Traficom</a:t>
            </a:r>
          </a:p>
        </p:txBody>
      </p:sp>
    </p:spTree>
    <p:extLst>
      <p:ext uri="{BB962C8B-B14F-4D97-AF65-F5344CB8AC3E}">
        <p14:creationId xmlns:p14="http://schemas.microsoft.com/office/powerpoint/2010/main" val="418775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2000" y="476776"/>
            <a:ext cx="8695084" cy="575960"/>
          </a:xfrm>
        </p:spPr>
        <p:txBody>
          <a:bodyPr>
            <a:normAutofit/>
          </a:bodyPr>
          <a:lstStyle/>
          <a:p>
            <a:r>
              <a:rPr lang="fi-FI" sz="2600" dirty="0"/>
              <a:t>Palvelupaikkoja koskeva sääntely</a:t>
            </a:r>
          </a:p>
        </p:txBody>
      </p:sp>
      <p:sp>
        <p:nvSpPr>
          <p:cNvPr id="3" name="Sisällön paikkamerkki 2"/>
          <p:cNvSpPr>
            <a:spLocks noGrp="1"/>
          </p:cNvSpPr>
          <p:nvPr>
            <p:ph idx="1"/>
          </p:nvPr>
        </p:nvSpPr>
        <p:spPr>
          <a:xfrm>
            <a:off x="432000" y="1340768"/>
            <a:ext cx="8695084" cy="4608512"/>
          </a:xfrm>
        </p:spPr>
        <p:txBody>
          <a:bodyPr>
            <a:normAutofit/>
          </a:bodyPr>
          <a:lstStyle/>
          <a:p>
            <a:pPr>
              <a:buFont typeface="Arial" panose="020B0604020202020204" pitchFamily="34" charset="0"/>
              <a:buChar char="•"/>
            </a:pPr>
            <a:r>
              <a:rPr lang="fi-FI" sz="2400" dirty="0">
                <a:solidFill>
                  <a:schemeClr val="tx1"/>
                </a:solidFill>
              </a:rPr>
              <a:t>Komission täytäntöönpanoasetus palvelupaikkojen ja   rautatieliikenteeseen liittyvien palvelujen käyttöoikeudesta (EU) 2017/2177, </a:t>
            </a:r>
          </a:p>
          <a:p>
            <a:pPr marL="0" indent="0">
              <a:buNone/>
            </a:pPr>
            <a:r>
              <a:rPr lang="fi-FI" sz="2400" dirty="0">
                <a:solidFill>
                  <a:schemeClr val="tx1"/>
                </a:solidFill>
              </a:rPr>
              <a:t>	ns. </a:t>
            </a:r>
            <a:r>
              <a:rPr lang="fi-FI" sz="2400" b="1" dirty="0">
                <a:solidFill>
                  <a:schemeClr val="tx1"/>
                </a:solidFill>
              </a:rPr>
              <a:t>palvelupaikka-asetus</a:t>
            </a:r>
            <a:br>
              <a:rPr lang="fi-FI" sz="2400" b="1" dirty="0">
                <a:solidFill>
                  <a:schemeClr val="tx1"/>
                </a:solidFill>
              </a:rPr>
            </a:br>
            <a:endParaRPr lang="fi-FI" sz="2400" i="1" dirty="0">
              <a:solidFill>
                <a:schemeClr val="tx1"/>
              </a:solidFill>
            </a:endParaRPr>
          </a:p>
          <a:p>
            <a:pPr>
              <a:buFont typeface="Arial" panose="020B0604020202020204" pitchFamily="34" charset="0"/>
              <a:buChar char="•"/>
            </a:pPr>
            <a:r>
              <a:rPr lang="fi-FI" sz="2400" dirty="0">
                <a:solidFill>
                  <a:schemeClr val="tx1"/>
                </a:solidFill>
              </a:rPr>
              <a:t>Pääosin raideliikennelain palveluja ja niistä perittäviä maksuja koskevan </a:t>
            </a:r>
            <a:r>
              <a:rPr lang="fi-FI" sz="2400" b="1" dirty="0">
                <a:solidFill>
                  <a:schemeClr val="tx1"/>
                </a:solidFill>
              </a:rPr>
              <a:t>18 luvun säännökset </a:t>
            </a:r>
            <a:br>
              <a:rPr lang="fi-FI" sz="2400" b="1" dirty="0">
                <a:solidFill>
                  <a:schemeClr val="tx1"/>
                </a:solidFill>
              </a:rPr>
            </a:br>
            <a:endParaRPr lang="fi-FI" sz="2400" b="1" dirty="0">
              <a:solidFill>
                <a:schemeClr val="tx1"/>
              </a:solidFill>
            </a:endParaRPr>
          </a:p>
          <a:p>
            <a:pPr>
              <a:buFont typeface="Arial" panose="020B0604020202020204" pitchFamily="34" charset="0"/>
              <a:buChar char="•"/>
            </a:pPr>
            <a:r>
              <a:rPr lang="fi-FI" sz="2400" dirty="0">
                <a:solidFill>
                  <a:schemeClr val="tx1"/>
                </a:solidFill>
              </a:rPr>
              <a:t>Rautatiemarkkinadirektiivin 2012/34/EU </a:t>
            </a:r>
            <a:r>
              <a:rPr lang="fi-FI" sz="2400" b="1" dirty="0">
                <a:solidFill>
                  <a:schemeClr val="tx1"/>
                </a:solidFill>
              </a:rPr>
              <a:t>II liitteen kohdat 2 - 4</a:t>
            </a:r>
            <a:r>
              <a:rPr lang="fi-FI" sz="2400" dirty="0"/>
              <a:t>	</a:t>
            </a:r>
          </a:p>
          <a:p>
            <a:pPr marL="0" indent="0">
              <a:buNone/>
            </a:pPr>
            <a:endParaRPr lang="fi-FI" sz="2400" dirty="0"/>
          </a:p>
          <a:p>
            <a:pPr>
              <a:buFont typeface="Wingdings" panose="05000000000000000000" pitchFamily="2" charset="2"/>
              <a:buChar char="Ø"/>
            </a:pPr>
            <a:endParaRPr lang="fi-FI" dirty="0"/>
          </a:p>
        </p:txBody>
      </p:sp>
      <p:sp>
        <p:nvSpPr>
          <p:cNvPr id="8" name="Päivämäärän paikkamerkki 7"/>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9" name="Alatunnisteen paikkamerkki 8"/>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Dian numeron paikkamerkki 9"/>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2</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86046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C381A2-3772-58C2-DF5C-65AFB5901868}"/>
              </a:ext>
            </a:extLst>
          </p:cNvPr>
          <p:cNvSpPr>
            <a:spLocks noGrp="1"/>
          </p:cNvSpPr>
          <p:nvPr>
            <p:ph type="title"/>
          </p:nvPr>
        </p:nvSpPr>
        <p:spPr/>
        <p:txBody>
          <a:bodyPr/>
          <a:lstStyle/>
          <a:p>
            <a:r>
              <a:rPr lang="fi-FI" dirty="0"/>
              <a:t>Palvelupaikan kuvausten sisältövalvonta palvelupaikkatyypeittäin</a:t>
            </a:r>
          </a:p>
        </p:txBody>
      </p:sp>
      <p:sp>
        <p:nvSpPr>
          <p:cNvPr id="3" name="Sisällön paikkamerkki 2">
            <a:extLst>
              <a:ext uri="{FF2B5EF4-FFF2-40B4-BE49-F238E27FC236}">
                <a16:creationId xmlns:a16="http://schemas.microsoft.com/office/drawing/2014/main" id="{321E2425-03C8-8976-DE45-BE401F961741}"/>
              </a:ext>
            </a:extLst>
          </p:cNvPr>
          <p:cNvSpPr>
            <a:spLocks noGrp="1"/>
          </p:cNvSpPr>
          <p:nvPr>
            <p:ph idx="1"/>
          </p:nvPr>
        </p:nvSpPr>
        <p:spPr/>
        <p:txBody>
          <a:bodyPr/>
          <a:lstStyle/>
          <a:p>
            <a:pPr marL="0" indent="0">
              <a:buNone/>
            </a:pPr>
            <a:r>
              <a:rPr lang="fi-FI" dirty="0">
                <a:solidFill>
                  <a:schemeClr val="tx1"/>
                </a:solidFill>
              </a:rPr>
              <a:t>Rautatiemarkkinadirektiivi 2012/34/EU, Liite II</a:t>
            </a:r>
          </a:p>
          <a:p>
            <a:r>
              <a:rPr lang="fi-FI" dirty="0">
                <a:solidFill>
                  <a:schemeClr val="tx1"/>
                </a:solidFill>
              </a:rPr>
              <a:t>v.2020-2021: Tavaraliikenneterminaalit (kohta 2b)</a:t>
            </a:r>
          </a:p>
          <a:p>
            <a:r>
              <a:rPr lang="fi-FI" dirty="0">
                <a:solidFill>
                  <a:schemeClr val="tx1"/>
                </a:solidFill>
              </a:rPr>
              <a:t>v. 2022-2023: Satamaraiteet (kohta 2g)</a:t>
            </a:r>
          </a:p>
          <a:p>
            <a:r>
              <a:rPr lang="fi-FI" b="1" dirty="0">
                <a:solidFill>
                  <a:schemeClr val="tx1"/>
                </a:solidFill>
              </a:rPr>
              <a:t>v. 2024-2025: Huoltotilat (kohta 2e)</a:t>
            </a:r>
          </a:p>
          <a:p>
            <a:r>
              <a:rPr lang="fi-FI" dirty="0">
                <a:solidFill>
                  <a:schemeClr val="tx1"/>
                </a:solidFill>
              </a:rPr>
              <a:t>v. 2025: Järjestelyratapihat (kohta 2c)</a:t>
            </a:r>
          </a:p>
          <a:p>
            <a:r>
              <a:rPr lang="fi-FI" dirty="0">
                <a:solidFill>
                  <a:schemeClr val="tx1"/>
                </a:solidFill>
              </a:rPr>
              <a:t>v. 2025: Varikkosivuraiteet (seisontaraiteet) (kohta 2d)</a:t>
            </a:r>
          </a:p>
          <a:p>
            <a:endParaRPr lang="fi-FI" dirty="0"/>
          </a:p>
        </p:txBody>
      </p:sp>
      <p:sp>
        <p:nvSpPr>
          <p:cNvPr id="4" name="Päivämäärän paikkamerkki 3">
            <a:extLst>
              <a:ext uri="{FF2B5EF4-FFF2-40B4-BE49-F238E27FC236}">
                <a16:creationId xmlns:a16="http://schemas.microsoft.com/office/drawing/2014/main" id="{46F08AFD-634D-456A-C90E-9C2F2D1D0CC8}"/>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5" name="Alatunnisteen paikkamerkki 4">
            <a:extLst>
              <a:ext uri="{FF2B5EF4-FFF2-40B4-BE49-F238E27FC236}">
                <a16:creationId xmlns:a16="http://schemas.microsoft.com/office/drawing/2014/main" id="{4DF95347-0073-AD9A-CA72-7174C8A3BEA9}"/>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4EE7EB4C-9C1E-6426-6EFA-E618BC2246BB}"/>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3</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24274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9AC03B-DCD5-4D3B-BCF6-8307CC2887B2}"/>
              </a:ext>
            </a:extLst>
          </p:cNvPr>
          <p:cNvSpPr>
            <a:spLocks noGrp="1"/>
          </p:cNvSpPr>
          <p:nvPr>
            <p:ph type="title"/>
          </p:nvPr>
        </p:nvSpPr>
        <p:spPr/>
        <p:txBody>
          <a:bodyPr/>
          <a:lstStyle/>
          <a:p>
            <a:r>
              <a:rPr lang="fi-FI" dirty="0"/>
              <a:t>Huoltotiloja ja tiloissa tarjottavia palveluja  koskeva sääntely</a:t>
            </a:r>
          </a:p>
        </p:txBody>
      </p:sp>
      <p:sp>
        <p:nvSpPr>
          <p:cNvPr id="3" name="Sisällön paikkamerkki 2">
            <a:extLst>
              <a:ext uri="{FF2B5EF4-FFF2-40B4-BE49-F238E27FC236}">
                <a16:creationId xmlns:a16="http://schemas.microsoft.com/office/drawing/2014/main" id="{ECC28982-82B4-447D-8A7C-AA5F08F87CEC}"/>
              </a:ext>
            </a:extLst>
          </p:cNvPr>
          <p:cNvSpPr>
            <a:spLocks noGrp="1"/>
          </p:cNvSpPr>
          <p:nvPr>
            <p:ph idx="1"/>
          </p:nvPr>
        </p:nvSpPr>
        <p:spPr/>
        <p:txBody>
          <a:bodyPr/>
          <a:lstStyle/>
          <a:p>
            <a:r>
              <a:rPr lang="fi-FI" dirty="0">
                <a:solidFill>
                  <a:schemeClr val="tx1"/>
                </a:solidFill>
              </a:rPr>
              <a:t>Rautatiemarkkinadirektiivin liite II, kohta 2:</a:t>
            </a:r>
            <a:endParaRPr lang="fi-FI" sz="1800" b="0" i="0" u="none" strike="noStrike" baseline="0" dirty="0">
              <a:solidFill>
                <a:schemeClr val="tx1"/>
              </a:solidFill>
              <a:latin typeface="EUAlbertina"/>
            </a:endParaRPr>
          </a:p>
          <a:p>
            <a:pPr marL="0" indent="0">
              <a:buNone/>
            </a:pPr>
            <a:r>
              <a:rPr lang="fi-FI" sz="1800" b="0" i="0" u="none" strike="noStrike" baseline="0" dirty="0">
                <a:solidFill>
                  <a:schemeClr val="tx1"/>
                </a:solidFill>
                <a:latin typeface="EUAlbertina"/>
              </a:rPr>
              <a:t>	</a:t>
            </a:r>
            <a:r>
              <a:rPr lang="fi-FI" sz="1600" b="0" i="0" u="none" strike="noStrike" baseline="0" dirty="0">
                <a:solidFill>
                  <a:schemeClr val="tx1"/>
                </a:solidFill>
              </a:rPr>
              <a:t>Käyttöoikeus, myös radan käyttöoikeus, on annettava seuraaville 	</a:t>
            </a:r>
            <a:r>
              <a:rPr lang="fi-FI" sz="1600" b="1" i="0" strike="noStrike" baseline="0" dirty="0">
                <a:solidFill>
                  <a:schemeClr val="tx1"/>
                </a:solidFill>
              </a:rPr>
              <a:t>palvelupaikoille</a:t>
            </a:r>
            <a:r>
              <a:rPr lang="fi-FI" sz="1600" b="0" i="0" strike="noStrike" baseline="0" dirty="0">
                <a:solidFill>
                  <a:schemeClr val="tx1"/>
                </a:solidFill>
              </a:rPr>
              <a:t>, kun ne ovat olemassa, ja näissä </a:t>
            </a:r>
            <a:r>
              <a:rPr lang="fi-FI" sz="1600" b="1" i="0" strike="noStrike" baseline="0" dirty="0">
                <a:solidFill>
                  <a:schemeClr val="tx1"/>
                </a:solidFill>
              </a:rPr>
              <a:t>palvelupaikoissa 	tarjottaviin palveluihin</a:t>
            </a:r>
            <a:r>
              <a:rPr lang="fi-FI" sz="1600" b="1" i="0" u="none" strike="noStrike" baseline="0" dirty="0">
                <a:solidFill>
                  <a:schemeClr val="tx1"/>
                </a:solidFill>
              </a:rPr>
              <a:t>: </a:t>
            </a:r>
          </a:p>
          <a:p>
            <a:pPr marL="0" indent="0">
              <a:buNone/>
            </a:pPr>
            <a:r>
              <a:rPr lang="fi-FI" sz="1800" dirty="0">
                <a:solidFill>
                  <a:schemeClr val="tx1"/>
                </a:solidFill>
                <a:latin typeface="EUAlbertina"/>
              </a:rPr>
              <a:t>	...</a:t>
            </a:r>
            <a:br>
              <a:rPr lang="fi-FI" sz="1800" dirty="0">
                <a:solidFill>
                  <a:schemeClr val="tx1"/>
                </a:solidFill>
                <a:latin typeface="EUAlbertina"/>
              </a:rPr>
            </a:br>
            <a:r>
              <a:rPr lang="fi-FI" sz="1800" b="1" i="0" u="none" strike="noStrike" baseline="0" dirty="0">
                <a:solidFill>
                  <a:schemeClr val="tx1"/>
                </a:solidFill>
                <a:latin typeface="EUAlbertina"/>
              </a:rPr>
              <a:t>	</a:t>
            </a:r>
            <a:r>
              <a:rPr lang="fi-FI" sz="1600" b="1" i="0" u="none" strike="noStrike" baseline="0" dirty="0">
                <a:solidFill>
                  <a:schemeClr val="tx1"/>
                </a:solidFill>
              </a:rPr>
              <a:t>e) huoltotilat </a:t>
            </a:r>
            <a:r>
              <a:rPr lang="fi-FI" sz="1600" b="0" i="0" u="none" strike="noStrike" baseline="0" dirty="0">
                <a:solidFill>
                  <a:schemeClr val="tx1"/>
                </a:solidFill>
              </a:rPr>
              <a:t>lukuun ottamatta perusteellisen huoltopalvelun tiloja, jotka 	on tarkoitettu suurnopeusjunien tai </a:t>
            </a:r>
            <a:r>
              <a:rPr lang="fi-FI" sz="1600" b="0" i="0" u="none" strike="noStrike" baseline="0" dirty="0" err="1">
                <a:solidFill>
                  <a:schemeClr val="tx1"/>
                </a:solidFill>
              </a:rPr>
              <a:t>muuntyyppisen</a:t>
            </a:r>
            <a:r>
              <a:rPr lang="fi-FI" sz="1600" b="0" i="0" u="none" strike="noStrike" baseline="0" dirty="0">
                <a:solidFill>
                  <a:schemeClr val="tx1"/>
                </a:solidFill>
              </a:rPr>
              <a:t> erityisiä tiloja 	edellyttävän liikkuvan kaluston huoltoon; </a:t>
            </a:r>
            <a:br>
              <a:rPr lang="fi-FI" sz="1800" b="0" i="0" u="none" strike="noStrike" baseline="0" dirty="0">
                <a:solidFill>
                  <a:schemeClr val="tx1"/>
                </a:solidFill>
                <a:latin typeface="EUAlbertina"/>
              </a:rPr>
            </a:br>
            <a:r>
              <a:rPr lang="fi-FI" sz="1800" dirty="0">
                <a:solidFill>
                  <a:schemeClr val="tx1"/>
                </a:solidFill>
                <a:latin typeface="EUAlbertina"/>
              </a:rPr>
              <a:t>	.</a:t>
            </a:r>
            <a:r>
              <a:rPr lang="fi-FI" dirty="0">
                <a:solidFill>
                  <a:schemeClr val="tx1"/>
                </a:solidFill>
              </a:rPr>
              <a:t>..</a:t>
            </a:r>
          </a:p>
          <a:p>
            <a:pPr marL="0" indent="0">
              <a:buNone/>
            </a:pPr>
            <a:endParaRPr lang="fi-FI" dirty="0">
              <a:solidFill>
                <a:schemeClr val="tx1"/>
              </a:solidFill>
            </a:endParaRPr>
          </a:p>
          <a:p>
            <a:pPr marL="0" indent="0">
              <a:buNone/>
            </a:pPr>
            <a:r>
              <a:rPr lang="fi-FI" dirty="0">
                <a:solidFill>
                  <a:schemeClr val="tx1"/>
                </a:solidFill>
              </a:rPr>
              <a:t>	Miten selvityksen tarkastelu rajattiin?</a:t>
            </a:r>
          </a:p>
        </p:txBody>
      </p:sp>
      <p:sp>
        <p:nvSpPr>
          <p:cNvPr id="4" name="Päivämäärän paikkamerkki 3">
            <a:extLst>
              <a:ext uri="{FF2B5EF4-FFF2-40B4-BE49-F238E27FC236}">
                <a16:creationId xmlns:a16="http://schemas.microsoft.com/office/drawing/2014/main" id="{490D5D69-F329-4405-8379-37F2DAF786AA}"/>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5" name="Alatunnisteen paikkamerkki 4">
            <a:extLst>
              <a:ext uri="{FF2B5EF4-FFF2-40B4-BE49-F238E27FC236}">
                <a16:creationId xmlns:a16="http://schemas.microsoft.com/office/drawing/2014/main" id="{6B1F3CB2-9A87-4914-A6F0-3586AF660F92}"/>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7C350B4E-0897-4BD1-99E1-EF2295A8927C}"/>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4</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86902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A3A4B8-1A8F-E55C-C5DD-5D8F23A7636D}"/>
              </a:ext>
            </a:extLst>
          </p:cNvPr>
          <p:cNvSpPr>
            <a:spLocks noGrp="1"/>
          </p:cNvSpPr>
          <p:nvPr>
            <p:ph type="title"/>
          </p:nvPr>
        </p:nvSpPr>
        <p:spPr>
          <a:xfrm>
            <a:off x="432000" y="476776"/>
            <a:ext cx="8695084" cy="503952"/>
          </a:xfrm>
        </p:spPr>
        <p:txBody>
          <a:bodyPr/>
          <a:lstStyle/>
          <a:p>
            <a:r>
              <a:rPr lang="fi-FI" dirty="0"/>
              <a:t>Huoltopalvelumarkkinan selvittäminen</a:t>
            </a:r>
          </a:p>
        </p:txBody>
      </p:sp>
      <p:sp>
        <p:nvSpPr>
          <p:cNvPr id="3" name="Sisällön paikkamerkki 2">
            <a:extLst>
              <a:ext uri="{FF2B5EF4-FFF2-40B4-BE49-F238E27FC236}">
                <a16:creationId xmlns:a16="http://schemas.microsoft.com/office/drawing/2014/main" id="{76EDEE5F-3342-C076-967D-24385C94CD2E}"/>
              </a:ext>
            </a:extLst>
          </p:cNvPr>
          <p:cNvSpPr>
            <a:spLocks noGrp="1"/>
          </p:cNvSpPr>
          <p:nvPr>
            <p:ph idx="1"/>
          </p:nvPr>
        </p:nvSpPr>
        <p:spPr>
          <a:xfrm>
            <a:off x="432000" y="1052736"/>
            <a:ext cx="8695084" cy="5184576"/>
          </a:xfrm>
        </p:spPr>
        <p:txBody>
          <a:bodyPr>
            <a:normAutofit/>
          </a:bodyPr>
          <a:lstStyle/>
          <a:p>
            <a:pPr marL="0" indent="0">
              <a:buNone/>
            </a:pPr>
            <a:endParaRPr lang="fi-FI" sz="1800" dirty="0">
              <a:solidFill>
                <a:schemeClr val="tx1"/>
              </a:solidFill>
            </a:endParaRPr>
          </a:p>
          <a:p>
            <a:pPr marL="0" indent="0">
              <a:buNone/>
            </a:pPr>
            <a:r>
              <a:rPr lang="fi-FI" sz="1800" dirty="0">
                <a:solidFill>
                  <a:schemeClr val="tx1"/>
                </a:solidFill>
              </a:rPr>
              <a:t>Kalustoyksiköllä tulee olla ennen sen käyttöä Suomen rataverkolla kalustorekisteriin merkitty kunnossapidosta vastaava yksikkö </a:t>
            </a:r>
            <a:br>
              <a:rPr lang="fi-FI" sz="1800" dirty="0">
                <a:solidFill>
                  <a:schemeClr val="tx1"/>
                </a:solidFill>
              </a:rPr>
            </a:br>
            <a:r>
              <a:rPr lang="fi-FI" sz="1800" dirty="0">
                <a:solidFill>
                  <a:schemeClr val="tx1"/>
                </a:solidFill>
              </a:rPr>
              <a:t>ECM = </a:t>
            </a:r>
            <a:r>
              <a:rPr lang="fi-FI" sz="1800" dirty="0" err="1">
                <a:solidFill>
                  <a:schemeClr val="tx1"/>
                </a:solidFill>
              </a:rPr>
              <a:t>Entity</a:t>
            </a:r>
            <a:r>
              <a:rPr lang="fi-FI" sz="1800" dirty="0">
                <a:solidFill>
                  <a:schemeClr val="tx1"/>
                </a:solidFill>
              </a:rPr>
              <a:t> in </a:t>
            </a:r>
            <a:r>
              <a:rPr lang="fi-FI" sz="1800" dirty="0" err="1">
                <a:solidFill>
                  <a:schemeClr val="tx1"/>
                </a:solidFill>
              </a:rPr>
              <a:t>Charge</a:t>
            </a:r>
            <a:r>
              <a:rPr lang="fi-FI" sz="1800" dirty="0">
                <a:solidFill>
                  <a:schemeClr val="tx1"/>
                </a:solidFill>
              </a:rPr>
              <a:t> of </a:t>
            </a:r>
            <a:r>
              <a:rPr lang="fi-FI" sz="1800" dirty="0" err="1">
                <a:solidFill>
                  <a:schemeClr val="tx1"/>
                </a:solidFill>
              </a:rPr>
              <a:t>Maintenance</a:t>
            </a:r>
            <a:r>
              <a:rPr lang="fi-FI" sz="1800" dirty="0">
                <a:solidFill>
                  <a:schemeClr val="tx1"/>
                </a:solidFill>
              </a:rPr>
              <a:t>).</a:t>
            </a:r>
          </a:p>
          <a:p>
            <a:pPr marL="0" indent="0">
              <a:buNone/>
            </a:pPr>
            <a:endParaRPr lang="fi-FI" sz="1800" dirty="0">
              <a:solidFill>
                <a:schemeClr val="tx1"/>
              </a:solidFill>
            </a:endParaRPr>
          </a:p>
          <a:p>
            <a:pPr>
              <a:buFont typeface="Wingdings" panose="05000000000000000000" pitchFamily="2" charset="2"/>
              <a:buChar char="Ø"/>
            </a:pPr>
            <a:r>
              <a:rPr lang="fi-FI" sz="1700" dirty="0">
                <a:solidFill>
                  <a:schemeClr val="tx1"/>
                </a:solidFill>
              </a:rPr>
              <a:t>Rautatiemarkkinasääntelyn mukainen palvelupaikan ylläpitäjä on sellainen huoltopalveluja tarjoava yritys, joka on ECM-sertifioitu kunnossapitoyritys.</a:t>
            </a:r>
          </a:p>
          <a:p>
            <a:pPr>
              <a:buFont typeface="Wingdings" panose="05000000000000000000" pitchFamily="2" charset="2"/>
              <a:buChar char="Ø"/>
            </a:pPr>
            <a:endParaRPr lang="fi-FI" sz="1700" dirty="0">
              <a:solidFill>
                <a:schemeClr val="tx1"/>
              </a:solidFill>
            </a:endParaRPr>
          </a:p>
          <a:p>
            <a:pPr>
              <a:buFont typeface="Wingdings" panose="05000000000000000000" pitchFamily="2" charset="2"/>
              <a:buChar char="Ø"/>
            </a:pPr>
            <a:r>
              <a:rPr lang="fi-FI" sz="1700" dirty="0">
                <a:solidFill>
                  <a:schemeClr val="tx1"/>
                </a:solidFill>
              </a:rPr>
              <a:t>Selvityksen rajauksen mukaisesti Suomessa ECM-sertifioidut kunnossapitoyritykset: </a:t>
            </a:r>
            <a:br>
              <a:rPr lang="fi-FI" sz="1700" dirty="0">
                <a:solidFill>
                  <a:schemeClr val="tx1"/>
                </a:solidFill>
              </a:rPr>
            </a:br>
            <a:r>
              <a:rPr lang="fi-FI" sz="1700" dirty="0" err="1">
                <a:solidFill>
                  <a:schemeClr val="tx1"/>
                </a:solidFill>
              </a:rPr>
              <a:t>ArcticRail</a:t>
            </a:r>
            <a:r>
              <a:rPr lang="fi-FI" sz="1700" dirty="0">
                <a:solidFill>
                  <a:schemeClr val="tx1"/>
                </a:solidFill>
              </a:rPr>
              <a:t> Oy, </a:t>
            </a:r>
            <a:r>
              <a:rPr lang="fi-FI" sz="1700" dirty="0" err="1">
                <a:solidFill>
                  <a:schemeClr val="tx1"/>
                </a:solidFill>
              </a:rPr>
              <a:t>Avesco</a:t>
            </a:r>
            <a:r>
              <a:rPr lang="fi-FI" sz="1700" dirty="0">
                <a:solidFill>
                  <a:schemeClr val="tx1"/>
                </a:solidFill>
              </a:rPr>
              <a:t> Oy, Saalasti </a:t>
            </a:r>
            <a:r>
              <a:rPr lang="fi-FI" sz="1700" dirty="0" err="1">
                <a:solidFill>
                  <a:schemeClr val="tx1"/>
                </a:solidFill>
              </a:rPr>
              <a:t>Rails</a:t>
            </a:r>
            <a:r>
              <a:rPr lang="fi-FI" sz="1700" dirty="0">
                <a:solidFill>
                  <a:schemeClr val="tx1"/>
                </a:solidFill>
              </a:rPr>
              <a:t> Oy, Siemens </a:t>
            </a:r>
            <a:r>
              <a:rPr lang="fi-FI" sz="1700" dirty="0" err="1">
                <a:solidFill>
                  <a:schemeClr val="tx1"/>
                </a:solidFill>
              </a:rPr>
              <a:t>Mobility</a:t>
            </a:r>
            <a:r>
              <a:rPr lang="fi-FI" sz="1700" dirty="0">
                <a:solidFill>
                  <a:schemeClr val="tx1"/>
                </a:solidFill>
              </a:rPr>
              <a:t> Oy, VR Kunnossapito Oy</a:t>
            </a:r>
          </a:p>
          <a:p>
            <a:pPr marL="0" indent="0">
              <a:buNone/>
            </a:pPr>
            <a:endParaRPr lang="fi-FI" sz="1700" dirty="0">
              <a:solidFill>
                <a:schemeClr val="tx1"/>
              </a:solidFill>
            </a:endParaRPr>
          </a:p>
          <a:p>
            <a:pPr marL="0" indent="0">
              <a:buNone/>
            </a:pPr>
            <a:br>
              <a:rPr lang="fi-FI" sz="1800" dirty="0">
                <a:solidFill>
                  <a:schemeClr val="tx1"/>
                </a:solidFill>
              </a:rPr>
            </a:br>
            <a:endParaRPr lang="fi-FI" dirty="0"/>
          </a:p>
          <a:p>
            <a:pPr>
              <a:buFontTx/>
              <a:buChar char="-"/>
            </a:pPr>
            <a:endParaRPr lang="fi-FI" dirty="0"/>
          </a:p>
        </p:txBody>
      </p:sp>
      <p:sp>
        <p:nvSpPr>
          <p:cNvPr id="4" name="Päivämäärän paikkamerkki 3">
            <a:extLst>
              <a:ext uri="{FF2B5EF4-FFF2-40B4-BE49-F238E27FC236}">
                <a16:creationId xmlns:a16="http://schemas.microsoft.com/office/drawing/2014/main" id="{3A3AF214-C251-9762-5E9B-862054A279B1}"/>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5" name="Alatunnisteen paikkamerkki 4">
            <a:extLst>
              <a:ext uri="{FF2B5EF4-FFF2-40B4-BE49-F238E27FC236}">
                <a16:creationId xmlns:a16="http://schemas.microsoft.com/office/drawing/2014/main" id="{113DEEDC-01A2-3FB9-4C21-5B07276036B7}"/>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58185C6B-026A-BB06-8B85-34ACEF52FF8E}"/>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5</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21919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A8110A-6743-4F86-BED9-2E05076FF0C7}"/>
              </a:ext>
            </a:extLst>
          </p:cNvPr>
          <p:cNvSpPr>
            <a:spLocks noGrp="1"/>
          </p:cNvSpPr>
          <p:nvPr>
            <p:ph type="title"/>
          </p:nvPr>
        </p:nvSpPr>
        <p:spPr>
          <a:xfrm>
            <a:off x="432000" y="476776"/>
            <a:ext cx="8695084" cy="604784"/>
          </a:xfrm>
        </p:spPr>
        <p:txBody>
          <a:bodyPr>
            <a:normAutofit/>
          </a:bodyPr>
          <a:lstStyle/>
          <a:p>
            <a:r>
              <a:rPr lang="fi-FI" dirty="0"/>
              <a:t>Oikeuskäytäntö apuna tulkinnassa</a:t>
            </a:r>
          </a:p>
        </p:txBody>
      </p:sp>
      <p:sp>
        <p:nvSpPr>
          <p:cNvPr id="3" name="Sisällön paikkamerkki 2">
            <a:extLst>
              <a:ext uri="{FF2B5EF4-FFF2-40B4-BE49-F238E27FC236}">
                <a16:creationId xmlns:a16="http://schemas.microsoft.com/office/drawing/2014/main" id="{81DC7509-D782-4836-A0C9-6A3031BA356F}"/>
              </a:ext>
            </a:extLst>
          </p:cNvPr>
          <p:cNvSpPr>
            <a:spLocks noGrp="1"/>
          </p:cNvSpPr>
          <p:nvPr>
            <p:ph idx="1"/>
          </p:nvPr>
        </p:nvSpPr>
        <p:spPr>
          <a:xfrm>
            <a:off x="451070" y="980728"/>
            <a:ext cx="8695084" cy="5256584"/>
          </a:xfrm>
        </p:spPr>
        <p:txBody>
          <a:bodyPr>
            <a:normAutofit fontScale="92500" lnSpcReduction="10000"/>
          </a:bodyPr>
          <a:lstStyle/>
          <a:p>
            <a:pPr marL="270000" lvl="1" indent="0">
              <a:lnSpc>
                <a:spcPct val="130000"/>
              </a:lnSpc>
              <a:buClr>
                <a:srgbClr val="2367C1"/>
              </a:buClr>
              <a:buNone/>
              <a:defRPr/>
            </a:pPr>
            <a:r>
              <a:rPr lang="fi-FI" sz="1700" i="1" dirty="0">
                <a:solidFill>
                  <a:schemeClr val="tx1"/>
                </a:solidFill>
                <a:latin typeface="Verdana"/>
              </a:rPr>
              <a:t>EU-tuomioistuimen </a:t>
            </a:r>
            <a:r>
              <a:rPr lang="fi-FI" sz="1600" i="1" dirty="0">
                <a:solidFill>
                  <a:schemeClr val="tx1"/>
                </a:solidFill>
              </a:rPr>
              <a:t>ennakkoratkaisu</a:t>
            </a:r>
            <a:r>
              <a:rPr lang="fi-FI" sz="1600" i="1" dirty="0"/>
              <a:t> </a:t>
            </a:r>
            <a:r>
              <a:rPr lang="fi-FI" sz="1600" i="1" u="sng" dirty="0">
                <a:hlinkClick r:id="rId3"/>
              </a:rPr>
              <a:t>C-60/20 </a:t>
            </a:r>
            <a:r>
              <a:rPr lang="fi-FI" sz="1600" i="1" u="sng" dirty="0"/>
              <a:t>:</a:t>
            </a:r>
            <a:endParaRPr lang="fi-FI" sz="1700" i="1" dirty="0">
              <a:solidFill>
                <a:schemeClr val="tx1"/>
              </a:solidFill>
              <a:latin typeface="Verdana"/>
            </a:endParaRPr>
          </a:p>
          <a:p>
            <a:pPr lvl="1">
              <a:lnSpc>
                <a:spcPct val="130000"/>
              </a:lnSpc>
              <a:buClr>
                <a:srgbClr val="2367C1"/>
              </a:buClr>
              <a:buFontTx/>
              <a:buChar char="-"/>
              <a:defRPr/>
            </a:pPr>
            <a:r>
              <a:rPr lang="fi-FI" sz="1700" dirty="0">
                <a:solidFill>
                  <a:schemeClr val="tx1"/>
                </a:solidFill>
              </a:rPr>
              <a:t>Palvelupaikan määritelmä perustuu objektiiviseen kriteeriin eli palvelupaikan tekniseen kapasiteettiin tarjota tiettyjä palveluja. </a:t>
            </a:r>
            <a:br>
              <a:rPr lang="fi-FI" sz="1700" dirty="0">
                <a:solidFill>
                  <a:schemeClr val="tx1"/>
                </a:solidFill>
              </a:rPr>
            </a:br>
            <a:r>
              <a:rPr lang="fi-FI" sz="1700" dirty="0">
                <a:solidFill>
                  <a:schemeClr val="tx1"/>
                </a:solidFill>
              </a:rPr>
              <a:t>	-&gt; Palvelupaikan määrittelyssä ei ole olennaista se, miten se on 	organisatorisesti järjestetty. </a:t>
            </a:r>
          </a:p>
          <a:p>
            <a:pPr lvl="1">
              <a:lnSpc>
                <a:spcPct val="130000"/>
              </a:lnSpc>
              <a:buClr>
                <a:srgbClr val="2367C1"/>
              </a:buClr>
              <a:buFontTx/>
              <a:buChar char="-"/>
              <a:defRPr/>
            </a:pPr>
            <a:r>
              <a:rPr lang="fi-FI" sz="1700" dirty="0">
                <a:solidFill>
                  <a:schemeClr val="tx1"/>
                </a:solidFill>
              </a:rPr>
              <a:t>Palvelupaikan kuuluminen sääntelyn piiriin ei riipu siitä millä oikeusperusteella palvelupaikkaa käytetään eikä siitä ketkä ovat palvelujen vastaanottajia. Myöskään sillä, että palveluja käyttää ainoastaan yksi asiakas ei ole tässä yhteydessä merkitystä. </a:t>
            </a:r>
            <a:br>
              <a:rPr lang="fi-FI" sz="1700" dirty="0">
                <a:solidFill>
                  <a:schemeClr val="tx1"/>
                </a:solidFill>
              </a:rPr>
            </a:br>
            <a:r>
              <a:rPr lang="fi-FI" sz="1700" dirty="0">
                <a:solidFill>
                  <a:schemeClr val="tx1"/>
                </a:solidFill>
              </a:rPr>
              <a:t>	-&gt; Vaikka tilassa huollettaisiin vain omaa kalustoa, se ei tarkoita etteikö se 	olisi sääntelyn mukainen palvelupaikka.</a:t>
            </a:r>
          </a:p>
          <a:p>
            <a:pPr lvl="1">
              <a:lnSpc>
                <a:spcPct val="130000"/>
              </a:lnSpc>
              <a:buClr>
                <a:srgbClr val="2367C1"/>
              </a:buClr>
              <a:buFontTx/>
              <a:buChar char="-"/>
              <a:defRPr/>
            </a:pPr>
            <a:r>
              <a:rPr lang="fi-FI" sz="1700" dirty="0">
                <a:solidFill>
                  <a:schemeClr val="tx1"/>
                </a:solidFill>
              </a:rPr>
              <a:t>Palvelupaikan ylläpitäjiä voi samassa palvelupaikassa olla useita:</a:t>
            </a:r>
            <a:br>
              <a:rPr lang="fi-FI" sz="1700" dirty="0">
                <a:solidFill>
                  <a:schemeClr val="tx1"/>
                </a:solidFill>
              </a:rPr>
            </a:br>
            <a:r>
              <a:rPr lang="fi-FI" sz="1700" dirty="0">
                <a:solidFill>
                  <a:schemeClr val="tx1"/>
                </a:solidFill>
              </a:rPr>
              <a:t>	-&gt; palvelupaikan ylläpitäjä, joka hallinnoi huoltotilaa sekä päättää pääsystä 	tilaan, vaikka ei tuottaisikaan siellä huoltopalveluja sekä </a:t>
            </a:r>
            <a:br>
              <a:rPr lang="fi-FI" sz="1700" dirty="0">
                <a:solidFill>
                  <a:schemeClr val="tx1"/>
                </a:solidFill>
              </a:rPr>
            </a:br>
            <a:r>
              <a:rPr lang="fi-FI" sz="1700" dirty="0">
                <a:solidFill>
                  <a:schemeClr val="tx1"/>
                </a:solidFill>
              </a:rPr>
              <a:t>	-&gt; palvelupaikan ylläpitäjä, joka tarjoaa tilassa pelkästään huoltopalveluja 	(ECM-kunnossapitoyritykset).</a:t>
            </a:r>
          </a:p>
        </p:txBody>
      </p:sp>
      <p:sp>
        <p:nvSpPr>
          <p:cNvPr id="4" name="Alatunnisteen paikkamerkki 3">
            <a:extLst>
              <a:ext uri="{FF2B5EF4-FFF2-40B4-BE49-F238E27FC236}">
                <a16:creationId xmlns:a16="http://schemas.microsoft.com/office/drawing/2014/main" id="{6BB1903F-B524-40C3-A7C0-F1763FF2A102}"/>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6829364-EC8F-4574-9907-A58EEA45D55F}"/>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6</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
        <p:nvSpPr>
          <p:cNvPr id="6" name="Päivämäärän paikkamerkki 5">
            <a:extLst>
              <a:ext uri="{FF2B5EF4-FFF2-40B4-BE49-F238E27FC236}">
                <a16:creationId xmlns:a16="http://schemas.microsoft.com/office/drawing/2014/main" id="{84A1613A-9225-4C65-8178-74D57F76A0BE}"/>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Tree>
    <p:extLst>
      <p:ext uri="{BB962C8B-B14F-4D97-AF65-F5344CB8AC3E}">
        <p14:creationId xmlns:p14="http://schemas.microsoft.com/office/powerpoint/2010/main" val="143539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3A4AC-2E7A-09E2-779E-B652FD14A8B1}"/>
              </a:ext>
            </a:extLst>
          </p:cNvPr>
          <p:cNvSpPr>
            <a:spLocks noGrp="1"/>
          </p:cNvSpPr>
          <p:nvPr>
            <p:ph type="title"/>
          </p:nvPr>
        </p:nvSpPr>
        <p:spPr/>
        <p:txBody>
          <a:bodyPr/>
          <a:lstStyle/>
          <a:p>
            <a:r>
              <a:rPr lang="fi-FI" dirty="0"/>
              <a:t>Sääntelyn mukaiset palvelupaikan ylläpitäjät</a:t>
            </a:r>
          </a:p>
        </p:txBody>
      </p:sp>
      <p:sp>
        <p:nvSpPr>
          <p:cNvPr id="3" name="Sisällön paikkamerkki 2">
            <a:extLst>
              <a:ext uri="{FF2B5EF4-FFF2-40B4-BE49-F238E27FC236}">
                <a16:creationId xmlns:a16="http://schemas.microsoft.com/office/drawing/2014/main" id="{22C1EF1C-5578-527B-B992-6A0EE1EB7A24}"/>
              </a:ext>
            </a:extLst>
          </p:cNvPr>
          <p:cNvSpPr>
            <a:spLocks noGrp="1"/>
          </p:cNvSpPr>
          <p:nvPr>
            <p:ph idx="1"/>
          </p:nvPr>
        </p:nvSpPr>
        <p:spPr/>
        <p:txBody>
          <a:bodyPr/>
          <a:lstStyle/>
          <a:p>
            <a:pPr>
              <a:buFont typeface="Wingdings" panose="05000000000000000000" pitchFamily="2" charset="2"/>
              <a:buChar char="Ø"/>
            </a:pPr>
            <a:endParaRPr lang="fi-FI" dirty="0">
              <a:solidFill>
                <a:schemeClr val="tx1"/>
              </a:solidFill>
            </a:endParaRPr>
          </a:p>
          <a:p>
            <a:pPr>
              <a:buFont typeface="Wingdings" panose="05000000000000000000" pitchFamily="2" charset="2"/>
              <a:buChar char="Ø"/>
            </a:pPr>
            <a:r>
              <a:rPr lang="fi-FI" dirty="0">
                <a:solidFill>
                  <a:schemeClr val="tx1"/>
                </a:solidFill>
              </a:rPr>
              <a:t>Huoltopalvelumarkkinan selvityksen perusteella rautatiemarkkinasääntelyn piiriin kuuluu tällä hetkellä seitsemän palvelupaikan ylläpitäjää, joiden tulee julkaista palvelupaikan kuvaus:</a:t>
            </a:r>
          </a:p>
          <a:p>
            <a:pPr>
              <a:buFont typeface="Wingdings" panose="05000000000000000000" pitchFamily="2" charset="2"/>
              <a:buChar char="Ø"/>
            </a:pPr>
            <a:endParaRPr lang="fi-FI" dirty="0">
              <a:solidFill>
                <a:schemeClr val="tx1"/>
              </a:solidFill>
            </a:endParaRPr>
          </a:p>
          <a:p>
            <a:pPr>
              <a:buFont typeface="Wingdings" panose="05000000000000000000" pitchFamily="2" charset="2"/>
              <a:buChar char="Ø"/>
            </a:pPr>
            <a:r>
              <a:rPr lang="fi-FI" dirty="0" err="1">
                <a:solidFill>
                  <a:schemeClr val="tx1"/>
                </a:solidFill>
              </a:rPr>
              <a:t>ArcticRail</a:t>
            </a:r>
            <a:r>
              <a:rPr lang="fi-FI" dirty="0">
                <a:solidFill>
                  <a:schemeClr val="tx1"/>
                </a:solidFill>
              </a:rPr>
              <a:t> Oy, </a:t>
            </a:r>
            <a:r>
              <a:rPr lang="fi-FI" dirty="0" err="1">
                <a:solidFill>
                  <a:schemeClr val="tx1"/>
                </a:solidFill>
              </a:rPr>
              <a:t>Avesco</a:t>
            </a:r>
            <a:r>
              <a:rPr lang="fi-FI" dirty="0">
                <a:solidFill>
                  <a:schemeClr val="tx1"/>
                </a:solidFill>
              </a:rPr>
              <a:t> Oy, North </a:t>
            </a:r>
            <a:r>
              <a:rPr lang="fi-FI" dirty="0" err="1">
                <a:solidFill>
                  <a:schemeClr val="tx1"/>
                </a:solidFill>
              </a:rPr>
              <a:t>Rail</a:t>
            </a:r>
            <a:r>
              <a:rPr lang="fi-FI" dirty="0">
                <a:solidFill>
                  <a:schemeClr val="tx1"/>
                </a:solidFill>
              </a:rPr>
              <a:t> Oy, Saalasti </a:t>
            </a:r>
            <a:r>
              <a:rPr lang="fi-FI" dirty="0" err="1">
                <a:solidFill>
                  <a:schemeClr val="tx1"/>
                </a:solidFill>
              </a:rPr>
              <a:t>Rails</a:t>
            </a:r>
            <a:r>
              <a:rPr lang="fi-FI" dirty="0">
                <a:solidFill>
                  <a:schemeClr val="tx1"/>
                </a:solidFill>
              </a:rPr>
              <a:t> Oy, </a:t>
            </a:r>
            <a:r>
              <a:rPr lang="en-US" dirty="0" err="1">
                <a:solidFill>
                  <a:schemeClr val="tx1"/>
                </a:solidFill>
              </a:rPr>
              <a:t>Operail</a:t>
            </a:r>
            <a:r>
              <a:rPr lang="en-US" dirty="0">
                <a:solidFill>
                  <a:schemeClr val="tx1"/>
                </a:solidFill>
              </a:rPr>
              <a:t> Repairs OÜ, Siemens Mobility Oy ja VR </a:t>
            </a:r>
            <a:r>
              <a:rPr lang="en-US" dirty="0" err="1">
                <a:solidFill>
                  <a:schemeClr val="tx1"/>
                </a:solidFill>
              </a:rPr>
              <a:t>Kunnossapito</a:t>
            </a:r>
            <a:r>
              <a:rPr lang="en-US" dirty="0">
                <a:solidFill>
                  <a:schemeClr val="tx1"/>
                </a:solidFill>
              </a:rPr>
              <a:t> Oy (</a:t>
            </a:r>
            <a:r>
              <a:rPr lang="en-US" dirty="0" err="1">
                <a:solidFill>
                  <a:schemeClr val="tx1"/>
                </a:solidFill>
              </a:rPr>
              <a:t>FleetCare</a:t>
            </a:r>
            <a:r>
              <a:rPr lang="en-US" dirty="0">
                <a:solidFill>
                  <a:schemeClr val="tx1"/>
                </a:solidFill>
              </a:rPr>
              <a:t>)</a:t>
            </a:r>
          </a:p>
          <a:p>
            <a:endParaRPr lang="en-US" dirty="0">
              <a:solidFill>
                <a:schemeClr val="tx1"/>
              </a:solidFill>
            </a:endParaRPr>
          </a:p>
          <a:p>
            <a:endParaRPr lang="fi-FI" dirty="0"/>
          </a:p>
          <a:p>
            <a:endParaRPr lang="fi-FI" dirty="0"/>
          </a:p>
        </p:txBody>
      </p:sp>
      <p:sp>
        <p:nvSpPr>
          <p:cNvPr id="4" name="Päivämäärän paikkamerkki 3">
            <a:extLst>
              <a:ext uri="{FF2B5EF4-FFF2-40B4-BE49-F238E27FC236}">
                <a16:creationId xmlns:a16="http://schemas.microsoft.com/office/drawing/2014/main" id="{3D1BEEA8-6D69-2520-86A1-9C98D1A3F9FA}"/>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5" name="Alatunnisteen paikkamerkki 4">
            <a:extLst>
              <a:ext uri="{FF2B5EF4-FFF2-40B4-BE49-F238E27FC236}">
                <a16:creationId xmlns:a16="http://schemas.microsoft.com/office/drawing/2014/main" id="{DD76944F-DA94-5368-008F-88C1254A9E6B}"/>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A3EE5C6-B126-F3D7-3B9F-06F83B6F6625}"/>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7</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36360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D8AF0-9893-4811-A76C-FA88EAFF7C34}"/>
              </a:ext>
            </a:extLst>
          </p:cNvPr>
          <p:cNvSpPr>
            <a:spLocks noGrp="1"/>
          </p:cNvSpPr>
          <p:nvPr>
            <p:ph type="title"/>
          </p:nvPr>
        </p:nvSpPr>
        <p:spPr/>
        <p:txBody>
          <a:bodyPr/>
          <a:lstStyle/>
          <a:p>
            <a:r>
              <a:rPr lang="fi-FI" dirty="0"/>
              <a:t>Palvelupaikan kuvausten valvonta</a:t>
            </a:r>
          </a:p>
        </p:txBody>
      </p:sp>
      <p:sp>
        <p:nvSpPr>
          <p:cNvPr id="3" name="Sisällön paikkamerkki 2">
            <a:extLst>
              <a:ext uri="{FF2B5EF4-FFF2-40B4-BE49-F238E27FC236}">
                <a16:creationId xmlns:a16="http://schemas.microsoft.com/office/drawing/2014/main" id="{171E61F3-D6CC-4E0C-99C9-0D4CFB82338A}"/>
              </a:ext>
            </a:extLst>
          </p:cNvPr>
          <p:cNvSpPr>
            <a:spLocks noGrp="1"/>
          </p:cNvSpPr>
          <p:nvPr>
            <p:ph idx="1"/>
          </p:nvPr>
        </p:nvSpPr>
        <p:spPr>
          <a:xfrm>
            <a:off x="432000" y="1268760"/>
            <a:ext cx="8695084" cy="4608512"/>
          </a:xfrm>
        </p:spPr>
        <p:txBody>
          <a:bodyPr>
            <a:normAutofit/>
          </a:bodyPr>
          <a:lstStyle/>
          <a:p>
            <a:pPr marL="270000" marR="0" lvl="0" indent="-270000" algn="l" defTabSz="914400" rtl="0" eaLnBrk="1" fontAlgn="auto" latinLnBrk="0" hangingPunct="1">
              <a:lnSpc>
                <a:spcPct val="120000"/>
              </a:lnSpc>
              <a:spcBef>
                <a:spcPts val="600"/>
              </a:spcBef>
              <a:spcAft>
                <a:spcPts val="600"/>
              </a:spcAft>
              <a:buClr>
                <a:srgbClr val="2367C1"/>
              </a:buClr>
              <a:buSzPct val="120000"/>
              <a:buFont typeface="Arial"/>
              <a:buChar char="•"/>
              <a:tabLst/>
              <a:defRPr/>
            </a:pPr>
            <a:r>
              <a:rPr kumimoji="0" lang="fi-FI" sz="2000" b="0" i="0" u="none" strike="noStrike" kern="1200" cap="none" spc="0" normalizeH="0" baseline="0" noProof="0" dirty="0">
                <a:ln>
                  <a:noFill/>
                </a:ln>
                <a:solidFill>
                  <a:schemeClr val="tx1"/>
                </a:solidFill>
                <a:effectLst/>
                <a:uLnTx/>
                <a:uFillTx/>
                <a:latin typeface="Verdana"/>
                <a:ea typeface="+mn-ea"/>
                <a:cs typeface="+mn-cs"/>
              </a:rPr>
              <a:t>Lähes kaikki em. tahot ovat julkaisseet palvelupaikan kuvauksen asianmukaisesti sääntelyn edellyttämällä tavalla.</a:t>
            </a:r>
          </a:p>
          <a:p>
            <a:pPr marL="270000" marR="0" lvl="0" indent="-270000" algn="l" defTabSz="914400" rtl="0" eaLnBrk="1" fontAlgn="auto" latinLnBrk="0" hangingPunct="1">
              <a:lnSpc>
                <a:spcPct val="120000"/>
              </a:lnSpc>
              <a:spcBef>
                <a:spcPts val="600"/>
              </a:spcBef>
              <a:spcAft>
                <a:spcPts val="600"/>
              </a:spcAft>
              <a:buClr>
                <a:srgbClr val="2367C1"/>
              </a:buClr>
              <a:buSzPct val="120000"/>
              <a:buFont typeface="Arial"/>
              <a:buChar char="•"/>
              <a:tabLst/>
              <a:defRPr/>
            </a:pPr>
            <a:r>
              <a:rPr kumimoji="0" lang="fi-FI" sz="2000" b="0" i="0" u="none" strike="noStrike" kern="1200" cap="none" spc="0" normalizeH="0" baseline="0" noProof="0" dirty="0">
                <a:ln>
                  <a:noFill/>
                </a:ln>
                <a:solidFill>
                  <a:schemeClr val="tx1"/>
                </a:solidFill>
                <a:effectLst/>
                <a:uLnTx/>
                <a:uFillTx/>
                <a:latin typeface="Verdana"/>
                <a:ea typeface="+mn-ea"/>
                <a:cs typeface="+mn-cs"/>
              </a:rPr>
              <a:t>Sisältövalvonta on vielä joidenkin toimijoiden osalta kesken mutta se on valmistumassa ja palvelupaikan kuvaukset ovat päivittymässä lähiaikoina.</a:t>
            </a:r>
          </a:p>
          <a:p>
            <a:pPr marL="270000" marR="0" lvl="0" indent="-270000" algn="l" defTabSz="914400" rtl="0" eaLnBrk="1" fontAlgn="auto" latinLnBrk="0" hangingPunct="1">
              <a:lnSpc>
                <a:spcPct val="120000"/>
              </a:lnSpc>
              <a:spcBef>
                <a:spcPts val="600"/>
              </a:spcBef>
              <a:spcAft>
                <a:spcPts val="600"/>
              </a:spcAft>
              <a:buClr>
                <a:srgbClr val="2367C1"/>
              </a:buClr>
              <a:buSzPct val="120000"/>
              <a:buFont typeface="Arial"/>
              <a:buChar char="•"/>
              <a:tabLst/>
              <a:defRPr/>
            </a:pPr>
            <a:r>
              <a:rPr kumimoji="0" lang="fi-FI" b="0" i="0" u="none" strike="noStrike" kern="1200" cap="none" spc="0" normalizeH="0" baseline="0" noProof="0" dirty="0">
                <a:ln>
                  <a:noFill/>
                </a:ln>
                <a:solidFill>
                  <a:schemeClr val="tx1"/>
                </a:solidFill>
                <a:effectLst/>
                <a:uLnTx/>
                <a:uFillTx/>
                <a:latin typeface="Verdana"/>
                <a:ea typeface="+mn-ea"/>
                <a:cs typeface="+mn-cs"/>
              </a:rPr>
              <a:t>Linkit VR Kunnossapito Oy:n palvelupaikan kuvauksiin löytyy Raideinfra Oy:n verkkoselostuksen yhteydestä VR-Yhtymän verkkosivujen kautta.</a:t>
            </a:r>
          </a:p>
          <a:p>
            <a:pPr marL="270000" marR="0" lvl="0" indent="-270000" algn="l" defTabSz="914400" rtl="0" eaLnBrk="1" fontAlgn="auto" latinLnBrk="0" hangingPunct="1">
              <a:lnSpc>
                <a:spcPct val="120000"/>
              </a:lnSpc>
              <a:spcBef>
                <a:spcPts val="600"/>
              </a:spcBef>
              <a:spcAft>
                <a:spcPts val="600"/>
              </a:spcAft>
              <a:buClr>
                <a:srgbClr val="2367C1"/>
              </a:buClr>
              <a:buSzPct val="120000"/>
              <a:buFont typeface="Arial"/>
              <a:buChar char="•"/>
              <a:tabLst/>
              <a:defRPr/>
            </a:pPr>
            <a:r>
              <a:rPr lang="fi-FI" dirty="0">
                <a:solidFill>
                  <a:schemeClr val="tx1"/>
                </a:solidFill>
                <a:latin typeface="Verdana"/>
              </a:rPr>
              <a:t>Linkit muiden palvelupaikan ylläpitäjien julkaisemiin palvelupaikan kuvauksiin löytyy Väyläviraston verkkosivuilta, verkkoselostuksen yhteydessä olevalta palvelupaikka-sivustolta.</a:t>
            </a:r>
            <a:endParaRPr kumimoji="0" lang="fi-FI" b="0" i="0" u="none" strike="noStrike" kern="1200" cap="none" spc="0" normalizeH="0" baseline="0" noProof="0" dirty="0">
              <a:ln>
                <a:noFill/>
              </a:ln>
              <a:solidFill>
                <a:schemeClr val="tx1"/>
              </a:solidFill>
              <a:effectLst/>
              <a:uLnTx/>
              <a:uFillTx/>
              <a:latin typeface="Verdana"/>
              <a:ea typeface="+mn-ea"/>
              <a:cs typeface="+mn-cs"/>
            </a:endParaRPr>
          </a:p>
          <a:p>
            <a:pPr marL="0" indent="0">
              <a:buNone/>
            </a:pPr>
            <a:endParaRPr kumimoji="0" lang="fi-FI" sz="1700" b="0" i="0" u="none" strike="noStrike" kern="1200" cap="none" spc="0" normalizeH="0" baseline="0" noProof="0" dirty="0">
              <a:ln>
                <a:noFill/>
              </a:ln>
              <a:solidFill>
                <a:schemeClr val="tx1"/>
              </a:solidFill>
              <a:effectLst/>
              <a:uLnTx/>
              <a:uFillTx/>
              <a:latin typeface="Verdana"/>
              <a:ea typeface="+mn-ea"/>
              <a:cs typeface="+mn-cs"/>
            </a:endParaRPr>
          </a:p>
          <a:p>
            <a:endParaRPr lang="fi-FI" dirty="0"/>
          </a:p>
        </p:txBody>
      </p:sp>
      <p:sp>
        <p:nvSpPr>
          <p:cNvPr id="4" name="Päivämäärän paikkamerkki 3">
            <a:extLst>
              <a:ext uri="{FF2B5EF4-FFF2-40B4-BE49-F238E27FC236}">
                <a16:creationId xmlns:a16="http://schemas.microsoft.com/office/drawing/2014/main" id="{A1672501-F3C1-4B55-8EBA-F91D4D912CB2}"/>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5" name="Alatunnisteen paikkamerkki 4">
            <a:extLst>
              <a:ext uri="{FF2B5EF4-FFF2-40B4-BE49-F238E27FC236}">
                <a16:creationId xmlns:a16="http://schemas.microsoft.com/office/drawing/2014/main" id="{508AEF71-C017-40AC-B3C6-9DDC48A990D7}"/>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0771FA91-B3F7-42EF-8386-F624BEFB73B1}"/>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8</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26428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5E3E19F-6ADC-409C-8A09-A6457E9C34C9}"/>
              </a:ext>
            </a:extLst>
          </p:cNvPr>
          <p:cNvSpPr>
            <a:spLocks noGrp="1"/>
          </p:cNvSpPr>
          <p:nvPr>
            <p:ph type="dt" sz="half" idx="10"/>
          </p:nvPr>
        </p:nvSpPr>
        <p:spPr/>
        <p:txBody>
          <a:bodyPr/>
          <a:lstStyle/>
          <a:p>
            <a:r>
              <a:rPr lang="fi-FI"/>
              <a:t>26.11.2025</a:t>
            </a:r>
          </a:p>
        </p:txBody>
      </p:sp>
      <p:sp>
        <p:nvSpPr>
          <p:cNvPr id="5" name="Alatunnisteen paikkamerkki 4">
            <a:extLst>
              <a:ext uri="{FF2B5EF4-FFF2-40B4-BE49-F238E27FC236}">
                <a16:creationId xmlns:a16="http://schemas.microsoft.com/office/drawing/2014/main" id="{C2269627-8FD6-43F3-8FCD-CA2076AC1255}"/>
              </a:ext>
            </a:extLst>
          </p:cNvPr>
          <p:cNvSpPr>
            <a:spLocks noGrp="1"/>
          </p:cNvSpPr>
          <p:nvPr>
            <p:ph type="ftr" sz="quarter" idx="11"/>
          </p:nvPr>
        </p:nvSpPr>
        <p:spPr/>
        <p:txBody>
          <a:bodyPr/>
          <a:lstStyle/>
          <a:p>
            <a:r>
              <a:rPr lang="fi-FI"/>
              <a:t>Rautatiealan sääntelyelimen sidosryhmätilaisuus</a:t>
            </a:r>
            <a:endParaRPr lang="fi-FI" dirty="0"/>
          </a:p>
        </p:txBody>
      </p:sp>
      <p:sp>
        <p:nvSpPr>
          <p:cNvPr id="6" name="Dian numeron paikkamerkki 5">
            <a:extLst>
              <a:ext uri="{FF2B5EF4-FFF2-40B4-BE49-F238E27FC236}">
                <a16:creationId xmlns:a16="http://schemas.microsoft.com/office/drawing/2014/main" id="{26727564-3B82-4F28-A587-9907A70B01DC}"/>
              </a:ext>
            </a:extLst>
          </p:cNvPr>
          <p:cNvSpPr>
            <a:spLocks noGrp="1"/>
          </p:cNvSpPr>
          <p:nvPr>
            <p:ph type="sldNum" sz="quarter" idx="12"/>
          </p:nvPr>
        </p:nvSpPr>
        <p:spPr/>
        <p:txBody>
          <a:bodyPr/>
          <a:lstStyle/>
          <a:p>
            <a:fld id="{03F6863F-6A49-4C4A-ACFA-6A00093D353A}" type="slidenum">
              <a:rPr lang="fi-FI" smtClean="0"/>
              <a:pPr/>
              <a:t>9</a:t>
            </a:fld>
            <a:endParaRPr lang="fi-FI"/>
          </a:p>
        </p:txBody>
      </p:sp>
      <p:sp>
        <p:nvSpPr>
          <p:cNvPr id="9" name="Sisällön paikkamerkki 2">
            <a:extLst>
              <a:ext uri="{FF2B5EF4-FFF2-40B4-BE49-F238E27FC236}">
                <a16:creationId xmlns:a16="http://schemas.microsoft.com/office/drawing/2014/main" id="{E6704B81-665B-F91D-52E5-A7AB05AD0872}"/>
              </a:ext>
            </a:extLst>
          </p:cNvPr>
          <p:cNvSpPr>
            <a:spLocks noGrp="1"/>
          </p:cNvSpPr>
          <p:nvPr>
            <p:ph idx="1"/>
          </p:nvPr>
        </p:nvSpPr>
        <p:spPr>
          <a:xfrm>
            <a:off x="432000" y="1556792"/>
            <a:ext cx="8839098" cy="4752528"/>
          </a:xfrm>
        </p:spPr>
        <p:txBody>
          <a:bodyPr>
            <a:normAutofit fontScale="85000" lnSpcReduction="10000"/>
          </a:bodyPr>
          <a:lstStyle/>
          <a:p>
            <a:pPr>
              <a:lnSpc>
                <a:spcPct val="120000"/>
              </a:lnSpc>
            </a:pPr>
            <a:r>
              <a:rPr lang="fi-FI" dirty="0">
                <a:solidFill>
                  <a:schemeClr val="tx1"/>
                </a:solidFill>
              </a:rPr>
              <a:t>Vuonna 2025 sääntelyelin teki kyselyn eurooppalaisten sääntelyelinten verkostolle (</a:t>
            </a:r>
            <a:r>
              <a:rPr lang="fi-FI" i="1" dirty="0">
                <a:solidFill>
                  <a:schemeClr val="tx1"/>
                </a:solidFill>
              </a:rPr>
              <a:t>IRG-</a:t>
            </a:r>
            <a:r>
              <a:rPr lang="fi-FI" i="1" dirty="0" err="1">
                <a:solidFill>
                  <a:schemeClr val="tx1"/>
                </a:solidFill>
              </a:rPr>
              <a:t>Rail</a:t>
            </a:r>
            <a:r>
              <a:rPr lang="fi-FI" dirty="0">
                <a:solidFill>
                  <a:schemeClr val="tx1"/>
                </a:solidFill>
              </a:rPr>
              <a:t>) liikkuvan kaluston huoltopalvelupaikkojen maksujen julkaisemisesta palvelupaikan kuvauksissa. Vastauksia saatiin 16 kpl.</a:t>
            </a:r>
          </a:p>
          <a:p>
            <a:pPr>
              <a:lnSpc>
                <a:spcPct val="120000"/>
              </a:lnSpc>
            </a:pPr>
            <a:r>
              <a:rPr lang="fi-FI" dirty="0">
                <a:solidFill>
                  <a:schemeClr val="tx1"/>
                </a:solidFill>
              </a:rPr>
              <a:t>Kaikki sääntelyelimet, jotka ovat asiaa valvoneet (yli puolet vastanneista), edellyttävät maksujen julkaisemisen tuntihintana tai jopa tarkemmalla tasolla. </a:t>
            </a:r>
          </a:p>
          <a:p>
            <a:pPr marL="0" indent="0">
              <a:lnSpc>
                <a:spcPct val="120000"/>
              </a:lnSpc>
              <a:buNone/>
            </a:pPr>
            <a:endParaRPr lang="fi-FI" sz="100" dirty="0">
              <a:solidFill>
                <a:schemeClr val="tx1"/>
              </a:solidFill>
            </a:endParaRPr>
          </a:p>
          <a:p>
            <a:pPr marL="0" indent="0">
              <a:lnSpc>
                <a:spcPct val="120000"/>
              </a:lnSpc>
              <a:buNone/>
            </a:pPr>
            <a:endParaRPr lang="fi-FI" sz="100" dirty="0">
              <a:solidFill>
                <a:schemeClr val="tx1"/>
              </a:solidFill>
            </a:endParaRPr>
          </a:p>
          <a:p>
            <a:pPr>
              <a:lnSpc>
                <a:spcPct val="120000"/>
              </a:lnSpc>
            </a:pPr>
            <a:r>
              <a:rPr lang="fi-FI" dirty="0">
                <a:solidFill>
                  <a:schemeClr val="tx1"/>
                </a:solidFill>
              </a:rPr>
              <a:t>Syksyllä 2025 sääntelyelin teetti PricewaterhouseCoopers Oy:llä (</a:t>
            </a:r>
            <a:r>
              <a:rPr lang="fi-FI" dirty="0" err="1">
                <a:solidFill>
                  <a:schemeClr val="tx1"/>
                </a:solidFill>
              </a:rPr>
              <a:t>PwC</a:t>
            </a:r>
            <a:r>
              <a:rPr lang="fi-FI" dirty="0">
                <a:solidFill>
                  <a:schemeClr val="tx1"/>
                </a:solidFill>
              </a:rPr>
              <a:t>) selvityksen, jonka tarkoituksena oli määrittää kohtuullinen tuottoprosentti ja sen laskennassa käytettävät parametrit liikkuvan kaluston huoltopalveluille. </a:t>
            </a:r>
          </a:p>
          <a:p>
            <a:pPr>
              <a:lnSpc>
                <a:spcPct val="120000"/>
              </a:lnSpc>
            </a:pPr>
            <a:r>
              <a:rPr lang="fi-FI" dirty="0">
                <a:solidFill>
                  <a:schemeClr val="tx1"/>
                </a:solidFill>
              </a:rPr>
              <a:t>Kohtuullinen tuottoprosentti määritettiin WACC-menetelmää käyttäen.</a:t>
            </a:r>
          </a:p>
          <a:p>
            <a:pPr>
              <a:lnSpc>
                <a:spcPct val="120000"/>
              </a:lnSpc>
            </a:pPr>
            <a:r>
              <a:rPr lang="fi-FI" dirty="0">
                <a:solidFill>
                  <a:schemeClr val="tx1"/>
                </a:solidFill>
              </a:rPr>
              <a:t>WACC (</a:t>
            </a:r>
            <a:r>
              <a:rPr lang="fi-FI" i="1" dirty="0">
                <a:solidFill>
                  <a:schemeClr val="tx1"/>
                </a:solidFill>
              </a:rPr>
              <a:t>Weighted Average Cost of Capital</a:t>
            </a:r>
            <a:r>
              <a:rPr lang="fi-FI" dirty="0">
                <a:solidFill>
                  <a:schemeClr val="tx1"/>
                </a:solidFill>
              </a:rPr>
              <a:t>) tarkoittaa keskimääräistä painotettua pääoman kustannusta, jonka laskennassa huomioidaan oma ja vieras pääoma.</a:t>
            </a:r>
          </a:p>
          <a:p>
            <a:pPr>
              <a:lnSpc>
                <a:spcPct val="120000"/>
              </a:lnSpc>
            </a:pPr>
            <a:endParaRPr lang="fi-FI" dirty="0"/>
          </a:p>
        </p:txBody>
      </p:sp>
      <p:sp>
        <p:nvSpPr>
          <p:cNvPr id="10" name="Otsikko 1">
            <a:extLst>
              <a:ext uri="{FF2B5EF4-FFF2-40B4-BE49-F238E27FC236}">
                <a16:creationId xmlns:a16="http://schemas.microsoft.com/office/drawing/2014/main" id="{FA4FBE54-A89A-E1DB-9478-A7DAB974C907}"/>
              </a:ext>
            </a:extLst>
          </p:cNvPr>
          <p:cNvSpPr>
            <a:spLocks noGrp="1"/>
          </p:cNvSpPr>
          <p:nvPr>
            <p:ph type="title"/>
          </p:nvPr>
        </p:nvSpPr>
        <p:spPr>
          <a:xfrm>
            <a:off x="432000" y="476776"/>
            <a:ext cx="8695084" cy="863992"/>
          </a:xfrm>
        </p:spPr>
        <p:txBody>
          <a:bodyPr>
            <a:normAutofit/>
          </a:bodyPr>
          <a:lstStyle/>
          <a:p>
            <a:r>
              <a:rPr lang="fi-FI" dirty="0"/>
              <a:t>Rautateiden liikkuvan kaluston huoltopalveluiden maksut ja kohtuullisen tuottoprosentin määrittely</a:t>
            </a:r>
          </a:p>
        </p:txBody>
      </p:sp>
    </p:spTree>
    <p:extLst>
      <p:ext uri="{BB962C8B-B14F-4D97-AF65-F5344CB8AC3E}">
        <p14:creationId xmlns:p14="http://schemas.microsoft.com/office/powerpoint/2010/main" val="2325432762"/>
      </p:ext>
    </p:extLst>
  </p:cSld>
  <p:clrMapOvr>
    <a:masterClrMapping/>
  </p:clrMapOvr>
</p:sld>
</file>

<file path=ppt/theme/theme1.xml><?xml version="1.0" encoding="utf-8"?>
<a:theme xmlns:a="http://schemas.openxmlformats.org/drawingml/2006/main" name="Trafi_2014_otsikkodia">
  <a:themeElements>
    <a:clrScheme name="Sääntelyelin">
      <a:dk1>
        <a:srgbClr val="000000"/>
      </a:dk1>
      <a:lt1>
        <a:srgbClr val="FFFFFF"/>
      </a:lt1>
      <a:dk2>
        <a:srgbClr val="189B39"/>
      </a:dk2>
      <a:lt2>
        <a:srgbClr val="FFFFFF"/>
      </a:lt2>
      <a:accent1>
        <a:srgbClr val="0AA336"/>
      </a:accent1>
      <a:accent2>
        <a:srgbClr val="E98300"/>
      </a:accent2>
      <a:accent3>
        <a:srgbClr val="0065BD"/>
      </a:accent3>
      <a:accent4>
        <a:srgbClr val="CD0921"/>
      </a:accent4>
      <a:accent5>
        <a:srgbClr val="7AB800"/>
      </a:accent5>
      <a:accent6>
        <a:srgbClr val="970769"/>
      </a:accent6>
      <a:hlink>
        <a:srgbClr val="007D57"/>
      </a:hlink>
      <a:folHlink>
        <a:srgbClr val="7AB80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raficom esitys kuvaton (fi)" ma:contentTypeID="0x0101000EC482A17D284AEE8290D09FC0D2D6D200C589622A2BFC49F09A63EB8A040062500001CF5E8D1CA3164E9B7C8D5063D123AB" ma:contentTypeVersion="135" ma:contentTypeDescription="" ma:contentTypeScope="" ma:versionID="62751bb14633e37c10713a0a86da4858">
  <xsd:schema xmlns:xsd="http://www.w3.org/2001/XMLSchema" xmlns:xs="http://www.w3.org/2001/XMLSchema" xmlns:p="http://schemas.microsoft.com/office/2006/metadata/properties" xmlns:ns2="a6e14f11-e72c-4b23-9efa-777d2464d593" xmlns:ns3="986746b9-21ea-4a10-94d5-c7e2d54bbe5a" targetNamespace="http://schemas.microsoft.com/office/2006/metadata/properties" ma:root="true" ma:fieldsID="8b2a75f9b1c65ed79bd4997201e1d4a4" ns2:_="" ns3:_="">
    <xsd:import namespace="a6e14f11-e72c-4b23-9efa-777d2464d593"/>
    <xsd:import namespace="986746b9-21ea-4a10-94d5-c7e2d54bbe5a"/>
    <xsd:element name="properties">
      <xsd:complexType>
        <xsd:sequence>
          <xsd:element name="documentManagement">
            <xsd:complexType>
              <xsd:all>
                <xsd:element ref="ns2:SaTyDocumentArchive" minOccurs="0"/>
                <xsd:element ref="ns2:SaTyTosTaskGroup"/>
                <xsd:element ref="ns2:SaTyTosTaskGroupId" minOccurs="0"/>
                <xsd:element ref="ns2:SaTyTosIssueGroup"/>
                <xsd:element ref="ns2:SaTyTosIssueGroupId" minOccurs="0"/>
                <xsd:element ref="ns2:SaTyTosDocumentType"/>
                <xsd:element ref="ns2:SaTyTosDocumentTypeId" minOccurs="0"/>
                <xsd:element ref="ns2:SaTyTosPreservation" minOccurs="0"/>
                <xsd:element ref="ns2:SaTyDocumentYear" minOccurs="0"/>
                <xsd:element ref="ns2:SaTyDocumentStatus" minOccurs="0"/>
                <xsd:element ref="ns2:SaTyTosPublicity" minOccurs="0"/>
                <xsd:element ref="ns3:a9215f07bdd34c12927c30fd8ee294e2" minOccurs="0"/>
                <xsd:element ref="ns3:TaxCatchAll" minOccurs="0"/>
                <xsd:element ref="ns3:TaxCatchAllLabel" minOccurs="0"/>
                <xsd:element ref="ns3:f4b386671deb464d8bb6062959db37ce" minOccurs="0"/>
                <xsd:element ref="ns3:p39f2945831442ffb2b72677709d8610" minOccurs="0"/>
                <xsd:element ref="ns3:g947cab29b3b46f18713a0acc4648f6c" minOccurs="0"/>
                <xsd:element ref="ns2:SaTyDocumentUserData" minOccurs="0"/>
                <xsd:element ref="ns3:SaTyTosSecurityPeriod" minOccurs="0"/>
                <xsd:element ref="ns3:SaTyTosSecurityPeriodRule" minOccurs="0"/>
                <xsd:element ref="ns3:SaTyTosSecurityPeriodRuleId" minOccurs="0"/>
                <xsd:element ref="ns3:SaTyTosSecurityReason" minOccurs="0"/>
                <xsd:element ref="ns3:SaTyTosSecurityReasonId" minOccurs="0"/>
                <xsd:element ref="ns3:SaTyTosUserDataRule" minOccurs="0"/>
                <xsd:element ref="ns3:SaTyTosUserDataRuleId" minOccurs="0"/>
                <xsd:element ref="ns3:SaTyDynastyDocumentGuid" minOccurs="0"/>
                <xsd:element ref="ns3:SaTyDynastyDocumentUrl" minOccurs="0"/>
                <xsd:element ref="ns3:SaTyDynastyDirection" minOccurs="0"/>
                <xsd:element ref="ns3:SaTyDynastyIn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14f11-e72c-4b23-9efa-777d2464d593" elementFormDefault="qualified">
    <xsd:import namespace="http://schemas.microsoft.com/office/2006/documentManagement/types"/>
    <xsd:import namespace="http://schemas.microsoft.com/office/infopath/2007/PartnerControls"/>
    <xsd:element name="SaTyDocumentArchive" ma:index="8" nillable="true" ma:displayName="Arkistoitava" ma:default="0" ma:description="" ma:indexed="true" ma:internalName="SaTyDocumentArchive">
      <xsd:simpleType>
        <xsd:restriction base="dms:Boolean"/>
      </xsd:simpleType>
    </xsd:element>
    <xsd:element name="SaTyTosTaskGroup" ma:index="9" ma:displayName="Tehtävä" ma:hidden="true" ma:indexed="true" ma:internalName="SaTyTosTaskGroup" ma:readOnly="false">
      <xsd:simpleType>
        <xsd:restriction base="dms:Text">
          <xsd:maxLength value="255"/>
        </xsd:restriction>
      </xsd:simpleType>
    </xsd:element>
    <xsd:element name="SaTyTosTaskGroupId" ma:index="10" nillable="true" ma:displayName="Tehtävän tunnus" ma:hidden="true" ma:indexed="true" ma:internalName="SaTyTosTaskGroupId">
      <xsd:simpleType>
        <xsd:restriction base="dms:Text"/>
      </xsd:simpleType>
    </xsd:element>
    <xsd:element name="SaTyTosIssueGroup" ma:index="11" ma:displayName="Tehtävän tarkenne" ma:hidden="true" ma:indexed="true" ma:internalName="SaTyTosIssueGroup" ma:readOnly="false">
      <xsd:simpleType>
        <xsd:restriction base="dms:Text">
          <xsd:maxLength value="255"/>
        </xsd:restriction>
      </xsd:simpleType>
    </xsd:element>
    <xsd:element name="SaTyTosIssueGroupId" ma:index="12" nillable="true" ma:displayName="Tehtävän tarkenteen tunnus" ma:hidden="true" ma:indexed="true" ma:internalName="SaTyTosIssueGroupId">
      <xsd:simpleType>
        <xsd:restriction base="dms:Text"/>
      </xsd:simpleType>
    </xsd:element>
    <xsd:element name="SaTyTosDocumentType" ma:index="13" ma:displayName="Dokumenttityyppi" ma:indexed="true" ma:internalName="SaTyTosDocumentType" ma:readOnly="false">
      <xsd:simpleType>
        <xsd:restriction base="dms:Text"/>
      </xsd:simpleType>
    </xsd:element>
    <xsd:element name="SaTyTosDocumentTypeId" ma:index="14" nillable="true" ma:displayName="Dokumenttityypin tunnus" ma:hidden="true" ma:indexed="true" ma:internalName="SaTyTosDocumentTypeId">
      <xsd:simpleType>
        <xsd:restriction base="dms:Text"/>
      </xsd:simpleType>
    </xsd:element>
    <xsd:element name="SaTyTosPreservation" ma:index="15" nillable="true" ma:displayName="Säilytysaika" ma:hidden="true" ma:indexed="true" ma:internalName="SaTyTosPreservation">
      <xsd:simpleType>
        <xsd:restriction base="dms:Text"/>
      </xsd:simpleType>
    </xsd:element>
    <xsd:element name="SaTyDocumentYear" ma:index="16" nillable="true" ma:displayName="Vuosi" ma:decimals="0" ma:hidden="true" ma:indexed="true" ma:internalName="SaTyDocumentYear" ma:percentage="FALSE">
      <xsd:simpleType>
        <xsd:restriction base="dms:Number">
          <xsd:maxInclusive value="2050"/>
          <xsd:minInclusive value="2010"/>
        </xsd:restriction>
      </xsd:simpleType>
    </xsd:element>
    <xsd:element name="SaTyDocumentStatus" ma:index="17" nillable="true" ma:displayName="Tila" ma:default="Luonnos" ma:internalName="SaTyDocumentStatus">
      <xsd:simpleType>
        <xsd:restriction base="dms:Choice">
          <xsd:enumeration value="Luonnos"/>
          <xsd:enumeration value="Valmis"/>
          <xsd:enumeration value="Arkistoitu"/>
        </xsd:restriction>
      </xsd:simpleType>
    </xsd:element>
    <xsd:element name="SaTyTosPublicity" ma:index="20" nillable="true" ma:displayName="Julkisuus" ma:hidden="true" ma:internalName="SaTyTosPublicity">
      <xsd:simpleType>
        <xsd:restriction base="dms:Text"/>
      </xsd:simpleType>
    </xsd:element>
    <xsd:element name="SaTyDocumentUserData" ma:index="31" nillable="true" ma:displayName="Henkilötietoja" ma:default="0" ma:hidden="true" ma:internalName="SaTyDocumentUserDat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6746b9-21ea-4a10-94d5-c7e2d54bbe5a" elementFormDefault="qualified">
    <xsd:import namespace="http://schemas.microsoft.com/office/2006/documentManagement/types"/>
    <xsd:import namespace="http://schemas.microsoft.com/office/infopath/2007/PartnerControls"/>
    <xsd:element name="a9215f07bdd34c12927c30fd8ee294e2" ma:index="21" nillable="true" ma:taxonomy="true" ma:internalName="a9215f07bdd34c12927c30fd8ee294e2" ma:taxonomyFieldName="SaTyDocumentOrganisation" ma:displayName="Organisaatiorakenne" ma:default="" ma:fieldId="{a9215f07-bdd3-4c12-927c-30fd8ee294e2}" ma:sspId="42e88440-2203-4dc9-b854-10cc85d9cb65" ma:termSetId="4e8fc55d-bf43-4adc-9421-b3b49beecec2"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f9c34160-69ea-44be-afbb-7a37e48b76ad}" ma:internalName="TaxCatchAll" ma:showField="CatchAllData" ma:web="a6e14f11-e72c-4b23-9efa-777d2464d593">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description="" ma:hidden="true" ma:list="{f9c34160-69ea-44be-afbb-7a37e48b76ad}" ma:internalName="TaxCatchAllLabel" ma:readOnly="true" ma:showField="CatchAllDataLabel" ma:web="a6e14f11-e72c-4b23-9efa-777d2464d593">
      <xsd:complexType>
        <xsd:complexContent>
          <xsd:extension base="dms:MultiChoiceLookup">
            <xsd:sequence>
              <xsd:element name="Value" type="dms:Lookup" maxOccurs="unbounded" minOccurs="0" nillable="true"/>
            </xsd:sequence>
          </xsd:extension>
        </xsd:complexContent>
      </xsd:complexType>
    </xsd:element>
    <xsd:element name="f4b386671deb464d8bb6062959db37ce" ma:index="25" nillable="true" ma:taxonomy="true" ma:internalName="f4b386671deb464d8bb6062959db37ce" ma:taxonomyFieldName="SaTyDocumentQuartal" ma:displayName="Osavuosi" ma:default="" ma:fieldId="{f4b38667-1deb-464d-8bb6-062959db37ce}" ma:sspId="42e88440-2203-4dc9-b854-10cc85d9cb65" ma:termSetId="895a9155-bcdc-4b0f-80ed-bd9ee6ec15cd" ma:anchorId="00000000-0000-0000-0000-000000000000" ma:open="false" ma:isKeyword="false">
      <xsd:complexType>
        <xsd:sequence>
          <xsd:element ref="pc:Terms" minOccurs="0" maxOccurs="1"/>
        </xsd:sequence>
      </xsd:complexType>
    </xsd:element>
    <xsd:element name="p39f2945831442ffb2b72677709d8610" ma:index="27" nillable="true" ma:taxonomy="true" ma:internalName="p39f2945831442ffb2b72677709d8610" ma:taxonomyFieldName="SaTyDocumentMonth" ma:displayName="Kuukausi" ma:default="" ma:fieldId="{939f2945-8314-42ff-b2b7-2677709d8610}" ma:sspId="42e88440-2203-4dc9-b854-10cc85d9cb65" ma:termSetId="9349d5b0-8d30-4cc9-9bbe-b194ef7e757b" ma:anchorId="00000000-0000-0000-0000-000000000000" ma:open="false" ma:isKeyword="false">
      <xsd:complexType>
        <xsd:sequence>
          <xsd:element ref="pc:Terms" minOccurs="0" maxOccurs="1"/>
        </xsd:sequence>
      </xsd:complexType>
    </xsd:element>
    <xsd:element name="g947cab29b3b46f18713a0acc4648f6c" ma:index="29" nillable="true" ma:taxonomy="true" ma:internalName="g947cab29b3b46f18713a0acc4648f6c" ma:taxonomyFieldName="SaTyDocumentOtherTag" ma:displayName="Muu yksilöivä tieto" ma:indexed="true" ma:default="" ma:fieldId="{0947cab2-9b3b-46f1-8713-a0acc4648f6c}" ma:sspId="42e88440-2203-4dc9-b854-10cc85d9cb65" ma:termSetId="fd54c402-2e62-4cf2-a566-0b7c39712901" ma:anchorId="00000000-0000-0000-0000-000000000000" ma:open="true" ma:isKeyword="false">
      <xsd:complexType>
        <xsd:sequence>
          <xsd:element ref="pc:Terms" minOccurs="0" maxOccurs="1"/>
        </xsd:sequence>
      </xsd:complexType>
    </xsd:element>
    <xsd:element name="SaTyTosSecurityPeriod" ma:index="32" nillable="true" ma:displayName="Salassapitoaika" ma:internalName="SaTyTosSecurityPeriod">
      <xsd:simpleType>
        <xsd:restriction base="dms:Text"/>
      </xsd:simpleType>
    </xsd:element>
    <xsd:element name="SaTyTosSecurityPeriodRule" ma:index="33" nillable="true" ma:displayName="Salassapitoajan laskentaperuste" ma:internalName="SaTyTosSecurityPeriodRule">
      <xsd:simpleType>
        <xsd:restriction base="dms:Text"/>
      </xsd:simpleType>
    </xsd:element>
    <xsd:element name="SaTyTosSecurityPeriodRuleId" ma:index="34" nillable="true" ma:displayName="Salassapitoajan perusteen tunnus" ma:internalName="SaTyTosSecurityPeriodRuleId">
      <xsd:simpleType>
        <xsd:restriction base="dms:Text"/>
      </xsd:simpleType>
    </xsd:element>
    <xsd:element name="SaTyTosSecurityReason" ma:index="35" nillable="true" ma:displayName="Salassapitoperuste" ma:internalName="SaTyTosSecurityReason">
      <xsd:simpleType>
        <xsd:restriction base="dms:Text"/>
      </xsd:simpleType>
    </xsd:element>
    <xsd:element name="SaTyTosSecurityReasonId" ma:index="36" nillable="true" ma:displayName="Salassapitoperusteen tunnus" ma:internalName="SaTyTosSecurityReasonId">
      <xsd:simpleType>
        <xsd:restriction base="dms:Text"/>
      </xsd:simpleType>
    </xsd:element>
    <xsd:element name="SaTyTosUserDataRule" ma:index="37" nillable="true" ma:displayName="Henkilötietojen keräämisen peruste" ma:internalName="SaTyTosUserDataRule">
      <xsd:simpleType>
        <xsd:restriction base="dms:Text"/>
      </xsd:simpleType>
    </xsd:element>
    <xsd:element name="SaTyTosUserDataRuleId" ma:index="38" nillable="true" ma:displayName="Henkilötietojen perusteen tunnus" ma:internalName="SaTyTosUserDataRuleId">
      <xsd:simpleType>
        <xsd:restriction base="dms:Text"/>
      </xsd:simpleType>
    </xsd:element>
    <xsd:element name="SaTyDynastyDocumentGuid" ma:index="39" nillable="true" ma:displayName="Dynasty tunnus" ma:internalName="SaTyDynastyDocumentGuid">
      <xsd:simpleType>
        <xsd:restriction base="dms:Text"/>
      </xsd:simpleType>
    </xsd:element>
    <xsd:element name="SaTyDynastyDocumentUrl" ma:index="40" nillable="true" ma:displayName="Dynasty url" ma:internalName="SaTyDynastyDocumentUrl">
      <xsd:simpleType>
        <xsd:restriction base="dms:Note">
          <xsd:maxLength value="255"/>
        </xsd:restriction>
      </xsd:simpleType>
    </xsd:element>
    <xsd:element name="SaTyDynastyDirection" ma:index="41" nillable="true" ma:displayName="Dynasty suunta" ma:internalName="SaTyDynastyDirection">
      <xsd:simpleType>
        <xsd:restriction base="dms:Text"/>
      </xsd:simpleType>
    </xsd:element>
    <xsd:element name="SaTyDynastyIntStatus" ma:index="42" nillable="true" ma:displayName="Dynasty integration status" ma:internalName="SaTyDynastyInt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42e88440-2203-4dc9-b854-10cc85d9cb65" ContentTypeId="0x0101000EC482A17D284AEE8290D09FC0D2D6D200C589622A2BFC49F09A63EB8A04006250" PreviousValue="true"/>
</file>

<file path=customXml/item3.xml><?xml version="1.0" encoding="utf-8"?>
<p:properties xmlns:p="http://schemas.microsoft.com/office/2006/metadata/properties" xmlns:xsi="http://www.w3.org/2001/XMLSchema-instance" xmlns:pc="http://schemas.microsoft.com/office/infopath/2007/PartnerControls">
  <documentManagement>
    <SaTyTosDocumentType xmlns="a6e14f11-e72c-4b23-9efa-777d2464d593">Muistio</SaTyTosDocumentType>
    <SaTyTosPublicity xmlns="a6e14f11-e72c-4b23-9efa-777d2464d593">Julkinen</SaTyTosPublicity>
    <TaxCatchAll xmlns="986746b9-21ea-4a10-94d5-c7e2d54bbe5a">
      <Value>17</Value>
      <Value>74</Value>
    </TaxCatchAll>
    <SaTyTosTaskGroup xmlns="a6e14f11-e72c-4b23-9efa-777d2464d593">Rautatiealan sääntelyelin</SaTyTosTaskGroup>
    <SaTyTosTaskGroupId xmlns="a6e14f11-e72c-4b23-9efa-777d2464d593">03.06</SaTyTosTaskGroupId>
    <p39f2945831442ffb2b72677709d8610 xmlns="986746b9-21ea-4a10-94d5-c7e2d54bbe5a">
      <Terms xmlns="http://schemas.microsoft.com/office/infopath/2007/PartnerControls"/>
    </p39f2945831442ffb2b72677709d8610>
    <SaTyTosIssueGroupId xmlns="a6e14f11-e72c-4b23-9efa-777d2464d593">03.06.07</SaTyTosIssueGroupId>
    <f4b386671deb464d8bb6062959db37ce xmlns="986746b9-21ea-4a10-94d5-c7e2d54bbe5a">
      <Terms xmlns="http://schemas.microsoft.com/office/infopath/2007/PartnerControls"/>
    </f4b386671deb464d8bb6062959db37ce>
    <g947cab29b3b46f18713a0acc4648f6c xmlns="986746b9-21ea-4a10-94d5-c7e2d54bbe5a">
      <Terms xmlns="http://schemas.microsoft.com/office/infopath/2007/PartnerControls">
        <TermInfo xmlns="http://schemas.microsoft.com/office/infopath/2007/PartnerControls">
          <TermName xmlns="http://schemas.microsoft.com/office/infopath/2007/PartnerControls">Palvelupaikkakuvaus</TermName>
          <TermId xmlns="http://schemas.microsoft.com/office/infopath/2007/PartnerControls">d370cc09-402d-43b4-b318-42de568121fa</TermId>
        </TermInfo>
      </Terms>
    </g947cab29b3b46f18713a0acc4648f6c>
    <a9215f07bdd34c12927c30fd8ee294e2 xmlns="986746b9-21ea-4a10-94d5-c7e2d54bbe5a">
      <Terms xmlns="http://schemas.microsoft.com/office/infopath/2007/PartnerControls"/>
    </a9215f07bdd34c12927c30fd8ee294e2>
    <SaTyTosIssueGroup xmlns="a6e14f11-e72c-4b23-9efa-777d2464d593">Rautatiealan sääntelyelimen yleiset asiat</SaTyTosIssueGroup>
    <SaTyTosDocumentTypeId xmlns="a6e14f11-e72c-4b23-9efa-777d2464d593">Muistio</SaTyTosDocumentTypeId>
    <SaTyTosPreservation xmlns="a6e14f11-e72c-4b23-9efa-777d2464d593">3 v</SaTyTosPreservation>
    <SaTyDocumentYear xmlns="a6e14f11-e72c-4b23-9efa-777d2464d593">2023</SaTyDocumentYear>
    <SaTyTosSecurityPeriod xmlns="986746b9-21ea-4a10-94d5-c7e2d54bbe5a">25 v</SaTyTosSecurityPeriod>
    <SaTyDocumentStatus xmlns="a6e14f11-e72c-4b23-9efa-777d2464d593">Luonnos</SaTyDocumentStatus>
    <SaTyDynastyDocumentGuid xmlns="986746b9-21ea-4a10-94d5-c7e2d54bbe5a">921d0f5b-a382-4536-97ad-f114c8a07ad9</SaTyDynastyDocumentGuid>
    <SaTyDocumentArchive xmlns="a6e14f11-e72c-4b23-9efa-777d2464d593">false</SaTyDocumentArchive>
    <SaTyTosSecurityPeriodRuleId xmlns="986746b9-21ea-4a10-94d5-c7e2d54bbe5a" xsi:nil="true"/>
    <SaTyDynastyDocumentUrl xmlns="986746b9-21ea-4a10-94d5-c7e2d54bbe5a">https://dynasty.int.traficom.fi/dynasty/#/db/TRAFICOM/card/?r=%2Fdocument%2F104999</SaTyDynastyDocumentUrl>
    <SaTyTosSecurityPeriodRule xmlns="986746b9-21ea-4a10-94d5-c7e2d54bbe5a" xsi:nil="true"/>
    <SaTyTosUserDataRule xmlns="986746b9-21ea-4a10-94d5-c7e2d54bbe5a" xsi:nil="true"/>
    <SaTyTosUserDataRuleId xmlns="986746b9-21ea-4a10-94d5-c7e2d54bbe5a" xsi:nil="true"/>
    <SaTyTosSecurityReason xmlns="986746b9-21ea-4a10-94d5-c7e2d54bbe5a" xsi:nil="true"/>
    <SaTyDocumentUserData xmlns="a6e14f11-e72c-4b23-9efa-777d2464d593">false</SaTyDocumentUserData>
    <SaTyDynastyIntStatus xmlns="986746b9-21ea-4a10-94d5-c7e2d54bbe5a">Document folderPermissions updated? True</SaTyDynastyIntStatus>
    <SaTyTosSecurityReasonId xmlns="986746b9-21ea-4a10-94d5-c7e2d54bbe5a" xsi:nil="true"/>
    <SaTyDynastyDirection xmlns="986746b9-21ea-4a10-94d5-c7e2d54bbe5a"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564017-CC92-49FE-A056-157E74C3C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14f11-e72c-4b23-9efa-777d2464d593"/>
    <ds:schemaRef ds:uri="986746b9-21ea-4a10-94d5-c7e2d54bb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D4AAD5-E201-48B4-BC33-3ADAFE6B253C}">
  <ds:schemaRefs>
    <ds:schemaRef ds:uri="Microsoft.SharePoint.Taxonomy.ContentTypeSync"/>
  </ds:schemaRefs>
</ds:datastoreItem>
</file>

<file path=customXml/itemProps3.xml><?xml version="1.0" encoding="utf-8"?>
<ds:datastoreItem xmlns:ds="http://schemas.openxmlformats.org/officeDocument/2006/customXml" ds:itemID="{33F3BA12-D8CC-488E-899F-1C9C7B8933DC}">
  <ds:schemaRefs>
    <ds:schemaRef ds:uri="986746b9-21ea-4a10-94d5-c7e2d54bbe5a"/>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a6e14f11-e72c-4b23-9efa-777d2464d593"/>
    <ds:schemaRef ds:uri="http://www.w3.org/XML/1998/namespace"/>
  </ds:schemaRefs>
</ds:datastoreItem>
</file>

<file path=customXml/itemProps4.xml><?xml version="1.0" encoding="utf-8"?>
<ds:datastoreItem xmlns:ds="http://schemas.openxmlformats.org/officeDocument/2006/customXml" ds:itemID="{DE1FAEFA-5B53-41E6-8A61-64A9551947A7}">
  <ds:schemaRefs>
    <ds:schemaRef ds:uri="http://schemas.microsoft.com/sharepoint/v3/contenttype/forms"/>
  </ds:schemaRefs>
</ds:datastoreItem>
</file>

<file path=docMetadata/LabelInfo.xml><?xml version="1.0" encoding="utf-8"?>
<clbl:labelList xmlns:clbl="http://schemas.microsoft.com/office/2020/mipLabelMetadata">
  <clbl:label id="{5e7293bf-545a-4907-bcb4-62ff40e1659b}" enabled="1" method="Standard" siteId="{a1fe7b1a-744e-4ced-981b-fa7841e761e8}" contentBits="0" removed="0"/>
</clbl:labelList>
</file>

<file path=docProps/app.xml><?xml version="1.0" encoding="utf-8"?>
<Properties xmlns="http://schemas.openxmlformats.org/officeDocument/2006/extended-properties" xmlns:vt="http://schemas.openxmlformats.org/officeDocument/2006/docPropsVTypes">
  <TotalTime>206</TotalTime>
  <Words>1745</Words>
  <Application>Microsoft Office PowerPoint</Application>
  <PresentationFormat>Mukautettu</PresentationFormat>
  <Paragraphs>177</Paragraphs>
  <Slides>12</Slides>
  <Notes>10</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12</vt:i4>
      </vt:variant>
    </vt:vector>
  </HeadingPairs>
  <TitlesOfParts>
    <vt:vector size="23" baseType="lpstr">
      <vt:lpstr>Arial</vt:lpstr>
      <vt:lpstr>Calibri</vt:lpstr>
      <vt:lpstr>EUAlbertina</vt:lpstr>
      <vt:lpstr>Times New Roman</vt:lpstr>
      <vt:lpstr>Verdana</vt:lpstr>
      <vt:lpstr>Wingdings</vt:lpstr>
      <vt:lpstr>Trafi_2014_otsikkodia</vt:lpstr>
      <vt:lpstr>1_Trafi_2014_peruskalvo</vt:lpstr>
      <vt:lpstr>2_Trafi_2014_peruskalvo</vt:lpstr>
      <vt:lpstr>3_Trafi_2014_peruskalvo</vt:lpstr>
      <vt:lpstr>4_Trafi_2014_peruskalvo</vt:lpstr>
      <vt:lpstr>Rautatiekaluston huoltopalveluja koskeva selvitys</vt:lpstr>
      <vt:lpstr>Palvelupaikkoja koskeva sääntely</vt:lpstr>
      <vt:lpstr>Palvelupaikan kuvausten sisältövalvonta palvelupaikkatyypeittäin</vt:lpstr>
      <vt:lpstr>Huoltotiloja ja tiloissa tarjottavia palveluja  koskeva sääntely</vt:lpstr>
      <vt:lpstr>Huoltopalvelumarkkinan selvittäminen</vt:lpstr>
      <vt:lpstr>Oikeuskäytäntö apuna tulkinnassa</vt:lpstr>
      <vt:lpstr>Sääntelyn mukaiset palvelupaikan ylläpitäjät</vt:lpstr>
      <vt:lpstr>Palvelupaikan kuvausten valvonta</vt:lpstr>
      <vt:lpstr>Rautateiden liikkuvan kaluston huoltopalveluiden maksut ja kohtuullisen tuottoprosentin määrittely</vt:lpstr>
      <vt:lpstr>Kohtuullisen tuottoprosentin soveltaminen</vt:lpstr>
      <vt:lpstr>Lisätietoja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Anttila Mertti</dc:creator>
  <cp:lastModifiedBy>Anttila Mertti</cp:lastModifiedBy>
  <cp:revision>2</cp:revision>
  <dcterms:created xsi:type="dcterms:W3CDTF">2012-06-04T11:36:57Z</dcterms:created>
  <dcterms:modified xsi:type="dcterms:W3CDTF">2025-11-25T11:53:09Z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d82ff796f8549e7b48b0e43c70930a6">
    <vt:lpwstr>Suomi|88d960e6-e76c-48a2-b607-f1600797b640</vt:lpwstr>
  </property>
  <property fmtid="{D5CDD505-2E9C-101B-9397-08002B2CF9AE}" pid="3" name="SaTyDocumentQuartal">
    <vt:lpwstr/>
  </property>
  <property fmtid="{D5CDD505-2E9C-101B-9397-08002B2CF9AE}" pid="4" name="ContentTypeId">
    <vt:lpwstr>0x0101000EC482A17D284AEE8290D09FC0D2D6D200C589622A2BFC49F09A63EB8A040062500001CF5E8D1CA3164E9B7C8D5063D123AB</vt:lpwstr>
  </property>
  <property fmtid="{D5CDD505-2E9C-101B-9397-08002B2CF9AE}" pid="5" name="eb88049090c34051aae092bae2056bc2">
    <vt:lpwstr/>
  </property>
  <property fmtid="{D5CDD505-2E9C-101B-9397-08002B2CF9AE}" pid="6" name="SaTyTosKeywords">
    <vt:lpwstr/>
  </property>
  <property fmtid="{D5CDD505-2E9C-101B-9397-08002B2CF9AE}" pid="7" name="SaTyDocumentLanguage">
    <vt:lpwstr>17;#Suomi|88d960e6-e76c-48a2-b607-f1600797b640</vt:lpwstr>
  </property>
  <property fmtid="{D5CDD505-2E9C-101B-9397-08002B2CF9AE}" pid="8" name="SaTyDocumentOtherTag">
    <vt:lpwstr>74;#Palvelupaikkakuvaus|d370cc09-402d-43b4-b318-42de568121fa</vt:lpwstr>
  </property>
  <property fmtid="{D5CDD505-2E9C-101B-9397-08002B2CF9AE}" pid="9" name="SaTyDocumentOrganisation">
    <vt:lpwstr/>
  </property>
  <property fmtid="{D5CDD505-2E9C-101B-9397-08002B2CF9AE}" pid="10" name="SaTyDocumentMonth">
    <vt:lpwstr/>
  </property>
</Properties>
</file>