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 id="2147483727" r:id="rId6"/>
    <p:sldMasterId id="2147483739" r:id="rId7"/>
    <p:sldMasterId id="2147483746" r:id="rId8"/>
    <p:sldMasterId id="2147483753" r:id="rId9"/>
    <p:sldMasterId id="2147483757" r:id="rId10"/>
    <p:sldMasterId id="2147483764" r:id="rId11"/>
    <p:sldMasterId id="2147483771" r:id="rId12"/>
  </p:sldMasterIdLst>
  <p:notesMasterIdLst>
    <p:notesMasterId r:id="rId27"/>
  </p:notesMasterIdLst>
  <p:handoutMasterIdLst>
    <p:handoutMasterId r:id="rId28"/>
  </p:handoutMasterIdLst>
  <p:sldIdLst>
    <p:sldId id="541" r:id="rId13"/>
    <p:sldId id="542" r:id="rId14"/>
    <p:sldId id="543" r:id="rId15"/>
    <p:sldId id="544" r:id="rId16"/>
    <p:sldId id="545" r:id="rId17"/>
    <p:sldId id="546" r:id="rId18"/>
    <p:sldId id="547" r:id="rId19"/>
    <p:sldId id="538" r:id="rId20"/>
    <p:sldId id="548" r:id="rId21"/>
    <p:sldId id="549" r:id="rId22"/>
    <p:sldId id="550" r:id="rId23"/>
    <p:sldId id="551" r:id="rId24"/>
    <p:sldId id="552" r:id="rId25"/>
    <p:sldId id="553" r:id="rId26"/>
  </p:sldIdLst>
  <p:sldSz cx="9901238" cy="6858000"/>
  <p:notesSz cx="6858000"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orient="horz" pos="709">
          <p15:clr>
            <a:srgbClr val="A4A3A4"/>
          </p15:clr>
        </p15:guide>
        <p15:guide id="3" pos="261">
          <p15:clr>
            <a:srgbClr val="A4A3A4"/>
          </p15:clr>
        </p15:guide>
        <p15:guide id="4" pos="316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Tekijä" initials="K"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800"/>
    <a:srgbClr val="2367C1"/>
    <a:srgbClr val="339E35"/>
    <a:srgbClr val="007D57"/>
    <a:srgbClr val="9E2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16" autoAdjust="0"/>
    <p:restoredTop sz="94660"/>
  </p:normalViewPr>
  <p:slideViewPr>
    <p:cSldViewPr>
      <p:cViewPr varScale="1">
        <p:scale>
          <a:sx n="159" d="100"/>
          <a:sy n="159" d="100"/>
        </p:scale>
        <p:origin x="4056" y="114"/>
      </p:cViewPr>
      <p:guideLst>
        <p:guide orient="horz" pos="3974"/>
        <p:guide orient="horz" pos="709"/>
        <p:guide pos="261"/>
        <p:guide pos="3165"/>
      </p:guideLst>
    </p:cSldViewPr>
  </p:slideViewPr>
  <p:notesTextViewPr>
    <p:cViewPr>
      <p:scale>
        <a:sx n="1" d="1"/>
        <a:sy n="1" d="1"/>
      </p:scale>
      <p:origin x="0" y="0"/>
    </p:cViewPr>
  </p:notesTextViewPr>
  <p:sorterViewPr>
    <p:cViewPr varScale="1">
      <p:scale>
        <a:sx n="1" d="1"/>
        <a:sy n="1" d="1"/>
      </p:scale>
      <p:origin x="0" y="-412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4" y="0"/>
            <a:ext cx="2971800" cy="496332"/>
          </a:xfrm>
          <a:prstGeom prst="rect">
            <a:avLst/>
          </a:prstGeom>
        </p:spPr>
        <p:txBody>
          <a:bodyPr vert="horz" lIns="91440" tIns="45720" rIns="91440" bIns="45720" rtlCol="0"/>
          <a:lstStyle>
            <a:lvl1pPr algn="r">
              <a:defRPr sz="1200"/>
            </a:lvl1pPr>
          </a:lstStyle>
          <a:p>
            <a:fld id="{667D4FE5-A5F6-435A-80AD-83C1CF3E20F0}" type="datetimeFigureOut">
              <a:rPr lang="fi-FI" smtClean="0"/>
              <a:t>27.11.2025</a:t>
            </a:fld>
            <a:endParaRPr lang="fi-FI"/>
          </a:p>
        </p:txBody>
      </p:sp>
      <p:sp>
        <p:nvSpPr>
          <p:cNvPr id="4" name="Alatunnisteen paikkamerkki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4" y="9428583"/>
            <a:ext cx="2971800" cy="496332"/>
          </a:xfrm>
          <a:prstGeom prst="rect">
            <a:avLst/>
          </a:prstGeom>
        </p:spPr>
        <p:txBody>
          <a:bodyPr vert="horz" lIns="91440" tIns="45720" rIns="91440" bIns="45720" rtlCol="0" anchor="b"/>
          <a:lstStyle>
            <a:lvl1pPr algn="r">
              <a:defRPr sz="1200"/>
            </a:lvl1pPr>
          </a:lstStyle>
          <a:p>
            <a:fld id="{A75F48C3-6FB5-4B69-BF3D-8D2DF6D9D176}" type="slidenum">
              <a:rPr lang="fi-FI" smtClean="0"/>
              <a:t>‹#›</a:t>
            </a:fld>
            <a:endParaRPr lang="fi-FI"/>
          </a:p>
        </p:txBody>
      </p:sp>
    </p:spTree>
    <p:extLst>
      <p:ext uri="{BB962C8B-B14F-4D97-AF65-F5344CB8AC3E}">
        <p14:creationId xmlns:p14="http://schemas.microsoft.com/office/powerpoint/2010/main" val="1477903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BAAF8F66-4AC9-47DE-87B5-7BB3B1859CC0}" type="datetimeFigureOut">
              <a:rPr lang="fi-FI" smtClean="0"/>
              <a:pPr/>
              <a:t>27.11.2025</a:t>
            </a:fld>
            <a:endParaRPr lang="fi-FI"/>
          </a:p>
        </p:txBody>
      </p:sp>
      <p:sp>
        <p:nvSpPr>
          <p:cNvPr id="4" name="Slide Image Placeholder 3"/>
          <p:cNvSpPr>
            <a:spLocks noGrp="1" noRot="1" noChangeAspect="1"/>
          </p:cNvSpPr>
          <p:nvPr>
            <p:ph type="sldImg" idx="2"/>
          </p:nvPr>
        </p:nvSpPr>
        <p:spPr>
          <a:xfrm>
            <a:off x="741363" y="744538"/>
            <a:ext cx="537527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4" y="9428583"/>
            <a:ext cx="2971800" cy="496332"/>
          </a:xfrm>
          <a:prstGeom prst="rect">
            <a:avLst/>
          </a:prstGeom>
        </p:spPr>
        <p:txBody>
          <a:bodyPr vert="horz" lIns="91440" tIns="45720" rIns="91440" bIns="45720" rtlCol="0" anchor="b"/>
          <a:lstStyle>
            <a:lvl1pPr algn="r">
              <a:defRPr sz="1200"/>
            </a:lvl1pPr>
          </a:lstStyle>
          <a:p>
            <a:fld id="{C6F22C6C-7221-469C-87F5-4CEC1C848D91}" type="slidenum">
              <a:rPr lang="fi-FI" smtClean="0"/>
              <a:pPr/>
              <a:t>‹#›</a:t>
            </a:fld>
            <a:endParaRPr lang="fi-FI"/>
          </a:p>
        </p:txBody>
      </p:sp>
    </p:spTree>
    <p:extLst>
      <p:ext uri="{BB962C8B-B14F-4D97-AF65-F5344CB8AC3E}">
        <p14:creationId xmlns:p14="http://schemas.microsoft.com/office/powerpoint/2010/main" val="271657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634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22C6C-7221-469C-87F5-4CEC1C848D91}"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27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icture Placeholder 7"/>
          <p:cNvSpPr>
            <a:spLocks noGrp="1"/>
          </p:cNvSpPr>
          <p:nvPr>
            <p:ph type="pic" sz="quarter" idx="14"/>
          </p:nvPr>
        </p:nvSpPr>
        <p:spPr>
          <a:xfrm>
            <a:off x="5356979" y="2594004"/>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
        <p:nvSpPr>
          <p:cNvPr id="2" name="Title 1"/>
          <p:cNvSpPr>
            <a:spLocks noGrp="1"/>
          </p:cNvSpPr>
          <p:nvPr>
            <p:ph type="title"/>
          </p:nvPr>
        </p:nvSpPr>
        <p:spPr>
          <a:xfrm>
            <a:off x="702147" y="2564904"/>
            <a:ext cx="5328592" cy="1584176"/>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5" name="Text Placeholder 4"/>
          <p:cNvSpPr>
            <a:spLocks noGrp="1"/>
          </p:cNvSpPr>
          <p:nvPr>
            <p:ph type="body" sz="quarter" idx="10"/>
          </p:nvPr>
        </p:nvSpPr>
        <p:spPr>
          <a:xfrm>
            <a:off x="697384" y="4363233"/>
            <a:ext cx="4659595" cy="720080"/>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en-US" dirty="0"/>
          </a:p>
        </p:txBody>
      </p:sp>
    </p:spTree>
    <p:extLst>
      <p:ext uri="{BB962C8B-B14F-4D97-AF65-F5344CB8AC3E}">
        <p14:creationId xmlns:p14="http://schemas.microsoft.com/office/powerpoint/2010/main" val="204932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82102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20533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233145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1495702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3864618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300843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34328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296576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2181276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247515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dia - Välisivu kuvalla">
    <p:spTree>
      <p:nvGrpSpPr>
        <p:cNvPr id="1" name=""/>
        <p:cNvGrpSpPr/>
        <p:nvPr/>
      </p:nvGrpSpPr>
      <p:grpSpPr>
        <a:xfrm>
          <a:off x="0" y="0"/>
          <a:ext cx="0" cy="0"/>
          <a:chOff x="0" y="0"/>
          <a:chExt cx="0" cy="0"/>
        </a:xfrm>
      </p:grpSpPr>
      <p:sp>
        <p:nvSpPr>
          <p:cNvPr id="3" name="Rectangle 2"/>
          <p:cNvSpPr/>
          <p:nvPr userDrawn="1"/>
        </p:nvSpPr>
        <p:spPr>
          <a:xfrm>
            <a:off x="-4670" y="398766"/>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0465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239693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3269403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icture Placeholder 7"/>
          <p:cNvSpPr>
            <a:spLocks noGrp="1"/>
          </p:cNvSpPr>
          <p:nvPr>
            <p:ph type="pic" sz="quarter" idx="14"/>
          </p:nvPr>
        </p:nvSpPr>
        <p:spPr>
          <a:xfrm>
            <a:off x="5356979" y="2594004"/>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
        <p:nvSpPr>
          <p:cNvPr id="2" name="Title 1"/>
          <p:cNvSpPr>
            <a:spLocks noGrp="1"/>
          </p:cNvSpPr>
          <p:nvPr>
            <p:ph type="title"/>
          </p:nvPr>
        </p:nvSpPr>
        <p:spPr>
          <a:xfrm>
            <a:off x="702147" y="2564904"/>
            <a:ext cx="5328592" cy="1584176"/>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5" name="Text Placeholder 4"/>
          <p:cNvSpPr>
            <a:spLocks noGrp="1"/>
          </p:cNvSpPr>
          <p:nvPr>
            <p:ph type="body" sz="quarter" idx="10"/>
          </p:nvPr>
        </p:nvSpPr>
        <p:spPr>
          <a:xfrm>
            <a:off x="697384" y="4363233"/>
            <a:ext cx="4659595" cy="720080"/>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en-US" dirty="0"/>
          </a:p>
        </p:txBody>
      </p:sp>
    </p:spTree>
    <p:extLst>
      <p:ext uri="{BB962C8B-B14F-4D97-AF65-F5344CB8AC3E}">
        <p14:creationId xmlns:p14="http://schemas.microsoft.com/office/powerpoint/2010/main" val="2960707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tsikkodia - Välisivu kuvalla">
    <p:spTree>
      <p:nvGrpSpPr>
        <p:cNvPr id="1" name=""/>
        <p:cNvGrpSpPr/>
        <p:nvPr/>
      </p:nvGrpSpPr>
      <p:grpSpPr>
        <a:xfrm>
          <a:off x="0" y="0"/>
          <a:ext cx="0" cy="0"/>
          <a:chOff x="0" y="0"/>
          <a:chExt cx="0" cy="0"/>
        </a:xfrm>
      </p:grpSpPr>
      <p:sp>
        <p:nvSpPr>
          <p:cNvPr id="3" name="Rectangle 2"/>
          <p:cNvSpPr/>
          <p:nvPr userDrawn="1"/>
        </p:nvSpPr>
        <p:spPr>
          <a:xfrm>
            <a:off x="-4670" y="398766"/>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42516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dia - Takakansi_osoitteella">
    <p:spTree>
      <p:nvGrpSpPr>
        <p:cNvPr id="1" name=""/>
        <p:cNvGrpSpPr/>
        <p:nvPr/>
      </p:nvGrpSpPr>
      <p:grpSpPr>
        <a:xfrm>
          <a:off x="0" y="0"/>
          <a:ext cx="0" cy="0"/>
          <a:chOff x="0" y="0"/>
          <a:chExt cx="0" cy="0"/>
        </a:xfrm>
      </p:grpSpPr>
      <p:sp>
        <p:nvSpPr>
          <p:cNvPr id="5" name="Rectangle 4"/>
          <p:cNvSpPr/>
          <p:nvPr userDrawn="1"/>
        </p:nvSpPr>
        <p:spPr>
          <a:xfrm>
            <a:off x="1" y="0"/>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itle 8"/>
          <p:cNvSpPr txBox="1">
            <a:spLocks/>
          </p:cNvSpPr>
          <p:nvPr userDrawn="1"/>
        </p:nvSpPr>
        <p:spPr>
          <a:xfrm>
            <a:off x="1278211" y="5157192"/>
            <a:ext cx="4680520" cy="1512168"/>
          </a:xfrm>
          <a:prstGeom prst="rect">
            <a:avLst/>
          </a:prstGeom>
        </p:spPr>
        <p:txBody>
          <a:bodyPr/>
          <a:lstStyle>
            <a:lvl1pPr algn="l" defTabSz="914400" rtl="0" eaLnBrk="1" latinLnBrk="0" hangingPunct="1">
              <a:lnSpc>
                <a:spcPct val="150000"/>
              </a:lnSpc>
              <a:spcBef>
                <a:spcPct val="0"/>
              </a:spcBef>
              <a:buNone/>
              <a:defRPr sz="1100" b="0" kern="1200">
                <a:solidFill>
                  <a:schemeClr val="tx1"/>
                </a:solidFill>
                <a:latin typeface="+mj-lt"/>
                <a:ea typeface="+mj-ea"/>
                <a:cs typeface="+mj-cs"/>
              </a:defRPr>
            </a:lvl1pPr>
          </a:lstStyle>
          <a:p>
            <a:r>
              <a:rPr lang="fi-FI" dirty="0" err="1">
                <a:solidFill>
                  <a:srgbClr val="000000"/>
                </a:solidFill>
              </a:rPr>
              <a:t>Kumpulantie</a:t>
            </a:r>
            <a:r>
              <a:rPr lang="fi-FI" dirty="0">
                <a:solidFill>
                  <a:srgbClr val="000000"/>
                </a:solidFill>
              </a:rPr>
              <a:t> 9, 00520 Helsinki</a:t>
            </a:r>
            <a:br>
              <a:rPr lang="fi-FI" dirty="0">
                <a:solidFill>
                  <a:srgbClr val="000000"/>
                </a:solidFill>
              </a:rPr>
            </a:br>
            <a:r>
              <a:rPr lang="fi-FI" dirty="0">
                <a:solidFill>
                  <a:srgbClr val="000000"/>
                </a:solidFill>
              </a:rPr>
              <a:t>PL 467, 00101 Helsinki</a:t>
            </a:r>
            <a:br>
              <a:rPr lang="fi-FI" dirty="0">
                <a:solidFill>
                  <a:srgbClr val="000000"/>
                </a:solidFill>
              </a:rPr>
            </a:br>
            <a:r>
              <a:rPr lang="fi-FI" dirty="0">
                <a:solidFill>
                  <a:srgbClr val="000000"/>
                </a:solidFill>
              </a:rPr>
              <a:t>Puhelin 029 534 5000</a:t>
            </a:r>
            <a:br>
              <a:rPr lang="fi-FI" dirty="0">
                <a:solidFill>
                  <a:srgbClr val="000000"/>
                </a:solidFill>
              </a:rPr>
            </a:br>
            <a:r>
              <a:rPr lang="fi-FI" dirty="0">
                <a:solidFill>
                  <a:srgbClr val="000000"/>
                </a:solidFill>
              </a:rPr>
              <a:t>www.saantelyelin.fi</a:t>
            </a: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7059" y="4599075"/>
            <a:ext cx="2203496" cy="630841"/>
          </a:xfrm>
          <a:prstGeom prst="rect">
            <a:avLst/>
          </a:prstGeom>
        </p:spPr>
      </p:pic>
    </p:spTree>
    <p:extLst>
      <p:ext uri="{BB962C8B-B14F-4D97-AF65-F5344CB8AC3E}">
        <p14:creationId xmlns:p14="http://schemas.microsoft.com/office/powerpoint/2010/main" val="2146665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115003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585705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3211031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3195784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18127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 Takakansi_osoitteella">
    <p:spTree>
      <p:nvGrpSpPr>
        <p:cNvPr id="1" name=""/>
        <p:cNvGrpSpPr/>
        <p:nvPr/>
      </p:nvGrpSpPr>
      <p:grpSpPr>
        <a:xfrm>
          <a:off x="0" y="0"/>
          <a:ext cx="0" cy="0"/>
          <a:chOff x="0" y="0"/>
          <a:chExt cx="0" cy="0"/>
        </a:xfrm>
      </p:grpSpPr>
      <p:sp>
        <p:nvSpPr>
          <p:cNvPr id="5" name="Rectangle 4"/>
          <p:cNvSpPr/>
          <p:nvPr userDrawn="1"/>
        </p:nvSpPr>
        <p:spPr>
          <a:xfrm>
            <a:off x="1" y="0"/>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itle 8"/>
          <p:cNvSpPr txBox="1">
            <a:spLocks/>
          </p:cNvSpPr>
          <p:nvPr userDrawn="1"/>
        </p:nvSpPr>
        <p:spPr>
          <a:xfrm>
            <a:off x="1278211" y="5157192"/>
            <a:ext cx="4680520" cy="1512168"/>
          </a:xfrm>
          <a:prstGeom prst="rect">
            <a:avLst/>
          </a:prstGeom>
        </p:spPr>
        <p:txBody>
          <a:bodyPr/>
          <a:lstStyle>
            <a:lvl1pPr algn="l" defTabSz="914400" rtl="0" eaLnBrk="1" latinLnBrk="0" hangingPunct="1">
              <a:lnSpc>
                <a:spcPct val="150000"/>
              </a:lnSpc>
              <a:spcBef>
                <a:spcPct val="0"/>
              </a:spcBef>
              <a:buNone/>
              <a:defRPr sz="1100" b="0" kern="1200">
                <a:solidFill>
                  <a:schemeClr val="tx1"/>
                </a:solidFill>
                <a:latin typeface="+mj-lt"/>
                <a:ea typeface="+mj-ea"/>
                <a:cs typeface="+mj-cs"/>
              </a:defRPr>
            </a:lvl1pPr>
          </a:lstStyle>
          <a:p>
            <a:r>
              <a:rPr lang="fi-FI" dirty="0" err="1">
                <a:solidFill>
                  <a:srgbClr val="000000"/>
                </a:solidFill>
              </a:rPr>
              <a:t>Kumpulantie</a:t>
            </a:r>
            <a:r>
              <a:rPr lang="fi-FI" dirty="0">
                <a:solidFill>
                  <a:srgbClr val="000000"/>
                </a:solidFill>
              </a:rPr>
              <a:t> 9, 00520 Helsinki</a:t>
            </a:r>
            <a:br>
              <a:rPr lang="fi-FI" dirty="0">
                <a:solidFill>
                  <a:srgbClr val="000000"/>
                </a:solidFill>
              </a:rPr>
            </a:br>
            <a:r>
              <a:rPr lang="fi-FI" dirty="0">
                <a:solidFill>
                  <a:srgbClr val="000000"/>
                </a:solidFill>
              </a:rPr>
              <a:t>PL 467, 00101 Helsinki</a:t>
            </a:r>
            <a:br>
              <a:rPr lang="fi-FI" dirty="0">
                <a:solidFill>
                  <a:srgbClr val="000000"/>
                </a:solidFill>
              </a:rPr>
            </a:br>
            <a:r>
              <a:rPr lang="fi-FI" dirty="0">
                <a:solidFill>
                  <a:srgbClr val="000000"/>
                </a:solidFill>
              </a:rPr>
              <a:t>Puhelin 029 534 5000</a:t>
            </a:r>
            <a:br>
              <a:rPr lang="fi-FI" dirty="0">
                <a:solidFill>
                  <a:srgbClr val="000000"/>
                </a:solidFill>
              </a:rPr>
            </a:br>
            <a:r>
              <a:rPr lang="fi-FI" dirty="0">
                <a:solidFill>
                  <a:srgbClr val="000000"/>
                </a:solidFill>
              </a:rPr>
              <a:t>www.saantelyelin.fi</a:t>
            </a: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7059" y="4599075"/>
            <a:ext cx="2203496" cy="630841"/>
          </a:xfrm>
          <a:prstGeom prst="rect">
            <a:avLst/>
          </a:prstGeom>
        </p:spPr>
      </p:pic>
    </p:spTree>
    <p:extLst>
      <p:ext uri="{BB962C8B-B14F-4D97-AF65-F5344CB8AC3E}">
        <p14:creationId xmlns:p14="http://schemas.microsoft.com/office/powerpoint/2010/main" val="766050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1479014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19267" indent="-219267">
              <a:buFont typeface="Arial"/>
              <a:buChar char="•"/>
              <a:defRPr/>
            </a:lvl1pPr>
            <a:lvl2pPr marL="438534" indent="-219267">
              <a:buFont typeface="Arial"/>
              <a:buChar char="•"/>
              <a:defRPr/>
            </a:lvl2pPr>
            <a:lvl3pPr marL="657801" indent="-219267">
              <a:buFont typeface="Arial"/>
              <a:buChar char="•"/>
              <a:defRPr/>
            </a:lvl3pPr>
            <a:lvl4pPr marL="877068" indent="-219267">
              <a:buFont typeface="Arial"/>
              <a:buChar char="•"/>
              <a:defRPr/>
            </a:lvl4pPr>
            <a:lvl5pPr marL="1096335" indent="-219267">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2490761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962585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1" y="1556792"/>
            <a:ext cx="5571229" cy="4752528"/>
          </a:xfrm>
        </p:spPr>
        <p:txBody>
          <a:bodyPr/>
          <a:lstStyle>
            <a:lvl1pPr marL="219267" indent="-219267">
              <a:buFont typeface="Arial"/>
              <a:buChar char="•"/>
              <a:defRPr/>
            </a:lvl1pPr>
            <a:lvl2pPr marL="438534" indent="-219267">
              <a:buFont typeface="Arial"/>
              <a:buChar char="•"/>
              <a:defRPr/>
            </a:lvl2pPr>
            <a:lvl3pPr marL="657801" indent="-219267">
              <a:buFont typeface="Arial"/>
              <a:buChar char="•"/>
              <a:defRPr/>
            </a:lvl3pPr>
            <a:lvl4pPr marL="877068" indent="-219267">
              <a:buFont typeface="Arial"/>
              <a:buChar char="•"/>
              <a:defRPr/>
            </a:lvl4pPr>
            <a:lvl5pPr marL="1096335" indent="-219267">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8" name="Picture Placeholder 7"/>
          <p:cNvSpPr>
            <a:spLocks noGrp="1"/>
          </p:cNvSpPr>
          <p:nvPr>
            <p:ph type="pic" sz="quarter" idx="14"/>
          </p:nvPr>
        </p:nvSpPr>
        <p:spPr>
          <a:xfrm>
            <a:off x="6217600" y="2091264"/>
            <a:ext cx="369439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2527566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a:xfrm>
            <a:off x="432000" y="476776"/>
            <a:ext cx="9021454" cy="863992"/>
          </a:xfrm>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385391" cy="4680000"/>
          </a:xfrm>
        </p:spPr>
        <p:txBody>
          <a:bodyPr>
            <a:normAutofit/>
          </a:bodyPr>
          <a:lstStyle>
            <a:lvl1pPr>
              <a:defRPr sz="1624"/>
            </a:lvl1pPr>
            <a:lvl2pPr>
              <a:defRPr sz="1462"/>
            </a:lvl2pPr>
            <a:lvl3pPr>
              <a:defRPr sz="1299"/>
            </a:lvl3pPr>
            <a:lvl4pPr>
              <a:defRPr sz="1299"/>
            </a:lvl4pPr>
            <a:lvl5pPr>
              <a:defRPr sz="1299"/>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5068063" y="1555200"/>
            <a:ext cx="4385391" cy="4680000"/>
          </a:xfrm>
        </p:spPr>
        <p:txBody>
          <a:bodyPr>
            <a:normAutofit/>
          </a:bodyPr>
          <a:lstStyle>
            <a:lvl1pPr>
              <a:defRPr sz="1624"/>
            </a:lvl1pPr>
            <a:lvl2pPr>
              <a:defRPr sz="1462"/>
            </a:lvl2pPr>
            <a:lvl3pPr>
              <a:defRPr sz="1299"/>
            </a:lvl3pPr>
            <a:lvl4pPr>
              <a:defRPr sz="1299"/>
            </a:lvl4pPr>
            <a:lvl5pPr>
              <a:defRPr sz="1299"/>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853686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a:xfrm>
            <a:off x="432000" y="476776"/>
            <a:ext cx="9021454" cy="863992"/>
          </a:xfrm>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5103404"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709037" y="1555200"/>
            <a:ext cx="3744417" cy="4643470"/>
          </a:xfrm>
          <a:prstGeom prst="round2DiagRect">
            <a:avLst/>
          </a:prstGeom>
        </p:spPr>
        <p:txBody>
          <a:bodyPr>
            <a:normAutofit/>
          </a:bodyPr>
          <a:lstStyle>
            <a:lvl1pPr>
              <a:buNone/>
              <a:defRPr sz="1462"/>
            </a:lvl1pPr>
          </a:lstStyle>
          <a:p>
            <a:pPr lvl="0"/>
            <a:r>
              <a:rPr lang="fi-FI" noProof="1"/>
              <a:t>Kuva</a:t>
            </a:r>
          </a:p>
        </p:txBody>
      </p:sp>
    </p:spTree>
    <p:extLst>
      <p:ext uri="{BB962C8B-B14F-4D97-AF65-F5344CB8AC3E}">
        <p14:creationId xmlns:p14="http://schemas.microsoft.com/office/powerpoint/2010/main" val="2439042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8712969" cy="4682112"/>
          </a:xfrm>
          <a:prstGeom prst="round2DiagRect">
            <a:avLst/>
          </a:prstGeom>
        </p:spPr>
        <p:txBody>
          <a:bodyPr>
            <a:normAutofit/>
          </a:bodyPr>
          <a:lstStyle>
            <a:lvl1pPr>
              <a:buNone/>
              <a:defRPr sz="1462"/>
            </a:lvl1pPr>
          </a:lstStyle>
          <a:p>
            <a:pPr lvl="0"/>
            <a:r>
              <a:rPr lang="fi-FI" noProof="1"/>
              <a:t>Kuva</a:t>
            </a:r>
          </a:p>
        </p:txBody>
      </p:sp>
    </p:spTree>
    <p:extLst>
      <p:ext uri="{BB962C8B-B14F-4D97-AF65-F5344CB8AC3E}">
        <p14:creationId xmlns:p14="http://schemas.microsoft.com/office/powerpoint/2010/main" val="2205560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231220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62874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251307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655122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108509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437425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267378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30240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42829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80186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23494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955089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147" y="2420888"/>
            <a:ext cx="7128792" cy="1080120"/>
          </a:xfrm>
          <a:prstGeom prst="rect">
            <a:avLst/>
          </a:prstGeom>
        </p:spPr>
        <p:txBody>
          <a:bodyPr vert="horz" lIns="0" tIns="0" rIns="0" bIns="0" rtlCol="0" anchor="t" anchorCtr="0">
            <a:noAutofit/>
          </a:bodyPr>
          <a:lstStyle/>
          <a:p>
            <a:r>
              <a:rPr lang="fi-FI" noProof="1"/>
              <a:t>Click to edit Master title style</a:t>
            </a:r>
          </a:p>
        </p:txBody>
      </p:sp>
      <p:sp>
        <p:nvSpPr>
          <p:cNvPr id="4" name="Tekstin paikkamerkki 3"/>
          <p:cNvSpPr>
            <a:spLocks noGrp="1"/>
          </p:cNvSpPr>
          <p:nvPr>
            <p:ph type="body" idx="1"/>
          </p:nvPr>
        </p:nvSpPr>
        <p:spPr>
          <a:xfrm>
            <a:off x="702147" y="3861048"/>
            <a:ext cx="5688631" cy="720080"/>
          </a:xfrm>
          <a:prstGeom prst="rect">
            <a:avLst/>
          </a:prstGeom>
        </p:spPr>
        <p:txBody>
          <a:bodyPr vert="horz" lIns="0" tIns="0" rIns="0" bIns="45720" rtlCol="0">
            <a:normAutofit/>
          </a:bodyPr>
          <a:lstStyle/>
          <a:p>
            <a:pPr lvl="0"/>
            <a:r>
              <a:rPr lang="fi-FI" dirty="0"/>
              <a:t>Lisää tilaisuus ja esittäjä</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132" y="981601"/>
            <a:ext cx="3744415" cy="1071990"/>
          </a:xfrm>
          <a:prstGeom prst="rect">
            <a:avLst/>
          </a:prstGeom>
        </p:spPr>
      </p:pic>
    </p:spTree>
    <p:extLst>
      <p:ext uri="{BB962C8B-B14F-4D97-AF65-F5344CB8AC3E}">
        <p14:creationId xmlns:p14="http://schemas.microsoft.com/office/powerpoint/2010/main" val="929865799"/>
      </p:ext>
    </p:extLst>
  </p:cSld>
  <p:clrMap bg1="lt1" tx1="dk1" bg2="lt2" tx2="dk2" accent1="accent1" accent2="accent2" accent3="accent3" accent4="accent4" accent5="accent5" accent6="accent6" hlink="hlink" folHlink="folHlink"/>
  <p:sldLayoutIdLst>
    <p:sldLayoutId id="2147483659" r:id="rId1"/>
    <p:sldLayoutId id="2147483726" r:id="rId2"/>
    <p:sldLayoutId id="2147483667" r:id="rId3"/>
  </p:sldLayoutIdLst>
  <p:hf hdr="0"/>
  <p:txStyles>
    <p:titleStyle>
      <a:lvl1pPr algn="l" defTabSz="914400" rtl="0" eaLnBrk="1" latinLnBrk="0" hangingPunct="1">
        <a:lnSpc>
          <a:spcPts val="3200"/>
        </a:lnSpc>
        <a:spcBef>
          <a:spcPct val="0"/>
        </a:spcBef>
        <a:buNone/>
        <a:defRPr sz="280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SzPct val="80000"/>
        <a:buFont typeface="Wingdings" pitchFamily="2" charset="2"/>
        <a:buNone/>
        <a:defRPr sz="1800" kern="1200">
          <a:solidFill>
            <a:schemeClr val="tx1">
              <a:lumMod val="75000"/>
              <a:lumOff val="25000"/>
            </a:schemeClr>
          </a:solidFill>
          <a:latin typeface="+mn-lt"/>
          <a:ea typeface="+mn-ea"/>
          <a:cs typeface="+mn-cs"/>
        </a:defRPr>
      </a:lvl1pPr>
      <a:lvl2pPr marL="54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2pPr>
      <a:lvl3pPr marL="81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3pPr>
      <a:lvl4pPr marL="108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4pPr>
      <a:lvl5pPr marL="135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2826857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3" r:id="rId4"/>
    <p:sldLayoutId id="2147483734" r:id="rId5"/>
    <p:sldLayoutId id="2147483735"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255945098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36977039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147" y="2420888"/>
            <a:ext cx="7128792" cy="1080120"/>
          </a:xfrm>
          <a:prstGeom prst="rect">
            <a:avLst/>
          </a:prstGeom>
        </p:spPr>
        <p:txBody>
          <a:bodyPr vert="horz" lIns="0" tIns="0" rIns="0" bIns="0" rtlCol="0" anchor="t" anchorCtr="0">
            <a:noAutofit/>
          </a:bodyPr>
          <a:lstStyle/>
          <a:p>
            <a:r>
              <a:rPr lang="fi-FI" noProof="1"/>
              <a:t>Click to edit Master title style</a:t>
            </a:r>
          </a:p>
        </p:txBody>
      </p:sp>
      <p:sp>
        <p:nvSpPr>
          <p:cNvPr id="4" name="Tekstin paikkamerkki 3"/>
          <p:cNvSpPr>
            <a:spLocks noGrp="1"/>
          </p:cNvSpPr>
          <p:nvPr>
            <p:ph type="body" idx="1"/>
          </p:nvPr>
        </p:nvSpPr>
        <p:spPr>
          <a:xfrm>
            <a:off x="702147" y="3861048"/>
            <a:ext cx="5688631" cy="720080"/>
          </a:xfrm>
          <a:prstGeom prst="rect">
            <a:avLst/>
          </a:prstGeom>
        </p:spPr>
        <p:txBody>
          <a:bodyPr vert="horz" lIns="0" tIns="0" rIns="0" bIns="45720" rtlCol="0">
            <a:normAutofit/>
          </a:bodyPr>
          <a:lstStyle/>
          <a:p>
            <a:pPr lvl="0"/>
            <a:r>
              <a:rPr lang="fi-FI" dirty="0"/>
              <a:t>Lisää tilaisuus ja esittäjä</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132" y="981601"/>
            <a:ext cx="3744415" cy="1071990"/>
          </a:xfrm>
          <a:prstGeom prst="rect">
            <a:avLst/>
          </a:prstGeom>
        </p:spPr>
      </p:pic>
    </p:spTree>
    <p:extLst>
      <p:ext uri="{BB962C8B-B14F-4D97-AF65-F5344CB8AC3E}">
        <p14:creationId xmlns:p14="http://schemas.microsoft.com/office/powerpoint/2010/main" val="8159318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p:txStyles>
    <p:titleStyle>
      <a:lvl1pPr algn="l" defTabSz="914400" rtl="0" eaLnBrk="1" latinLnBrk="0" hangingPunct="1">
        <a:lnSpc>
          <a:spcPts val="3200"/>
        </a:lnSpc>
        <a:spcBef>
          <a:spcPct val="0"/>
        </a:spcBef>
        <a:buNone/>
        <a:defRPr sz="280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SzPct val="80000"/>
        <a:buFont typeface="Wingdings" pitchFamily="2" charset="2"/>
        <a:buNone/>
        <a:defRPr sz="1800" kern="1200">
          <a:solidFill>
            <a:schemeClr val="tx1">
              <a:lumMod val="75000"/>
              <a:lumOff val="25000"/>
            </a:schemeClr>
          </a:solidFill>
          <a:latin typeface="+mn-lt"/>
          <a:ea typeface="+mn-ea"/>
          <a:cs typeface="+mn-cs"/>
        </a:defRPr>
      </a:lvl1pPr>
      <a:lvl2pPr marL="54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2pPr>
      <a:lvl3pPr marL="81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3pPr>
      <a:lvl4pPr marL="108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4pPr>
      <a:lvl5pPr marL="135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351662584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3"/>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62"/>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975"/>
              </a:lnSpc>
              <a:defRPr sz="731">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40" y="6590540"/>
            <a:ext cx="3450813" cy="187200"/>
          </a:xfrm>
          <a:prstGeom prst="rect">
            <a:avLst/>
          </a:prstGeom>
        </p:spPr>
        <p:txBody>
          <a:bodyPr vert="horz" lIns="0" tIns="0" rIns="0" bIns="0" rtlCol="0" anchor="t" anchorCtr="0">
            <a:noAutofit/>
          </a:bodyPr>
          <a:lstStyle>
            <a:lvl1pPr algn="l">
              <a:lnSpc>
                <a:spcPts val="975"/>
              </a:lnSpc>
              <a:defRPr sz="731">
                <a:solidFill>
                  <a:schemeClr val="bg1"/>
                </a:solidFill>
              </a:defRPr>
            </a:lvl1pPr>
          </a:lstStyle>
          <a:p>
            <a:r>
              <a:rPr lang="fi-FI"/>
              <a:t>Rautatiealan sääntelyelimen sidosryhmätilaisuus </a:t>
            </a:r>
            <a:endParaRPr lang="fi-FI" dirty="0"/>
          </a:p>
        </p:txBody>
      </p:sp>
      <p:sp>
        <p:nvSpPr>
          <p:cNvPr id="6" name="Slide Number Placeholder 5"/>
          <p:cNvSpPr>
            <a:spLocks noGrp="1"/>
          </p:cNvSpPr>
          <p:nvPr>
            <p:ph type="sldNum" sz="quarter" idx="4"/>
          </p:nvPr>
        </p:nvSpPr>
        <p:spPr>
          <a:xfrm>
            <a:off x="451071" y="6590540"/>
            <a:ext cx="323085" cy="187200"/>
          </a:xfrm>
          <a:prstGeom prst="rect">
            <a:avLst/>
          </a:prstGeom>
        </p:spPr>
        <p:txBody>
          <a:bodyPr vert="horz" lIns="0" tIns="0" rIns="0" bIns="0" rtlCol="0" anchor="t" anchorCtr="0">
            <a:noAutofit/>
          </a:bodyPr>
          <a:lstStyle>
            <a:lvl1pPr algn="l">
              <a:lnSpc>
                <a:spcPts val="975"/>
              </a:lnSpc>
              <a:defRPr sz="731">
                <a:solidFill>
                  <a:schemeClr val="bg1"/>
                </a:solidFill>
              </a:defRPr>
            </a:lvl1pPr>
          </a:lstStyle>
          <a:p>
            <a:fld id="{03F6863F-6A49-4C4A-ACFA-6A00093D353A}" type="slidenum">
              <a:rPr lang="fi-FI" smtClean="0"/>
              <a:pPr/>
              <a:t>‹#›</a:t>
            </a:fld>
            <a:endParaRPr lang="fi-FI" dirty="0"/>
          </a:p>
        </p:txBody>
      </p:sp>
      <p:sp>
        <p:nvSpPr>
          <p:cNvPr id="8" name="TextBox 7"/>
          <p:cNvSpPr txBox="1"/>
          <p:nvPr/>
        </p:nvSpPr>
        <p:spPr>
          <a:xfrm>
            <a:off x="5518803" y="5157192"/>
            <a:ext cx="3035048" cy="241200"/>
          </a:xfrm>
          <a:prstGeom prst="rect">
            <a:avLst/>
          </a:prstGeom>
          <a:noFill/>
        </p:spPr>
        <p:txBody>
          <a:bodyPr wrap="none" lIns="0" tIns="0" rIns="0" bIns="0" rtlCol="0">
            <a:noAutofit/>
          </a:bodyPr>
          <a:lstStyle/>
          <a:p>
            <a:pPr algn="r">
              <a:lnSpc>
                <a:spcPts val="975"/>
              </a:lnSpc>
            </a:pPr>
            <a:r>
              <a:rPr lang="fi-FI" sz="1299" b="1" dirty="0">
                <a:solidFill>
                  <a:schemeClr val="bg1"/>
                </a:solidFill>
              </a:rPr>
              <a:t>Rautatiealan sääntelyelin</a:t>
            </a:r>
          </a:p>
        </p:txBody>
      </p:sp>
      <p:pic>
        <p:nvPicPr>
          <p:cNvPr id="10" name="Kuva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21927" y="6434082"/>
            <a:ext cx="2922813" cy="358000"/>
          </a:xfrm>
          <a:prstGeom prst="rect">
            <a:avLst/>
          </a:prstGeom>
        </p:spPr>
      </p:pic>
    </p:spTree>
    <p:extLst>
      <p:ext uri="{BB962C8B-B14F-4D97-AF65-F5344CB8AC3E}">
        <p14:creationId xmlns:p14="http://schemas.microsoft.com/office/powerpoint/2010/main" val="356282633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hf sldNum="0" hdr="0"/>
  <p:txStyles>
    <p:titleStyle>
      <a:lvl1pPr algn="l" defTabSz="742584" rtl="0" eaLnBrk="1" latinLnBrk="0" hangingPunct="1">
        <a:lnSpc>
          <a:spcPct val="100000"/>
        </a:lnSpc>
        <a:spcBef>
          <a:spcPct val="0"/>
        </a:spcBef>
        <a:buNone/>
        <a:defRPr sz="1949" b="1" kern="1200">
          <a:solidFill>
            <a:srgbClr val="2367C1"/>
          </a:solidFill>
          <a:latin typeface="+mj-lt"/>
          <a:ea typeface="+mj-ea"/>
          <a:cs typeface="+mj-cs"/>
        </a:defRPr>
      </a:lvl1pPr>
    </p:titleStyle>
    <p:bodyStyle>
      <a:lvl1pPr marL="219267" indent="-219267" algn="l" defTabSz="742584" rtl="0" eaLnBrk="1" latinLnBrk="0" hangingPunct="1">
        <a:lnSpc>
          <a:spcPct val="100000"/>
        </a:lnSpc>
        <a:spcBef>
          <a:spcPts val="487"/>
        </a:spcBef>
        <a:spcAft>
          <a:spcPts val="487"/>
        </a:spcAft>
        <a:buClr>
          <a:schemeClr val="tx2"/>
        </a:buClr>
        <a:buSzPct val="120000"/>
        <a:buFont typeface="Arial"/>
        <a:buChar char="•"/>
        <a:defRPr sz="1624" kern="1200">
          <a:solidFill>
            <a:schemeClr val="tx1">
              <a:lumMod val="75000"/>
              <a:lumOff val="25000"/>
            </a:schemeClr>
          </a:solidFill>
          <a:latin typeface="+mn-lt"/>
          <a:ea typeface="+mn-ea"/>
          <a:cs typeface="+mn-cs"/>
        </a:defRPr>
      </a:lvl1pPr>
      <a:lvl2pPr marL="438534" indent="-219267" algn="l" defTabSz="742584" rtl="0" eaLnBrk="1" latinLnBrk="0" hangingPunct="1">
        <a:lnSpc>
          <a:spcPct val="100000"/>
        </a:lnSpc>
        <a:spcBef>
          <a:spcPts val="487"/>
        </a:spcBef>
        <a:spcAft>
          <a:spcPts val="487"/>
        </a:spcAft>
        <a:buClr>
          <a:schemeClr val="tx2"/>
        </a:buClr>
        <a:buSzPct val="120000"/>
        <a:buFont typeface="Arial"/>
        <a:buChar char="•"/>
        <a:defRPr sz="1462" kern="1200">
          <a:solidFill>
            <a:schemeClr val="tx1">
              <a:lumMod val="75000"/>
              <a:lumOff val="25000"/>
            </a:schemeClr>
          </a:solidFill>
          <a:latin typeface="+mn-lt"/>
          <a:ea typeface="+mn-ea"/>
          <a:cs typeface="+mn-cs"/>
        </a:defRPr>
      </a:lvl2pPr>
      <a:lvl3pPr marL="657801" indent="-219267" algn="l" defTabSz="742584" rtl="0" eaLnBrk="1" latinLnBrk="0" hangingPunct="1">
        <a:lnSpc>
          <a:spcPct val="100000"/>
        </a:lnSpc>
        <a:spcBef>
          <a:spcPts val="487"/>
        </a:spcBef>
        <a:spcAft>
          <a:spcPts val="244"/>
        </a:spcAft>
        <a:buClr>
          <a:schemeClr val="tx2"/>
        </a:buClr>
        <a:buSzPct val="120000"/>
        <a:buFont typeface="Arial"/>
        <a:buChar char="•"/>
        <a:defRPr sz="1299" kern="1200">
          <a:solidFill>
            <a:schemeClr val="tx1">
              <a:lumMod val="75000"/>
              <a:lumOff val="25000"/>
            </a:schemeClr>
          </a:solidFill>
          <a:latin typeface="+mn-lt"/>
          <a:ea typeface="+mn-ea"/>
          <a:cs typeface="+mn-cs"/>
        </a:defRPr>
      </a:lvl3pPr>
      <a:lvl4pPr marL="877068" indent="-219267" algn="l" defTabSz="742584" rtl="0" eaLnBrk="1" latinLnBrk="0" hangingPunct="1">
        <a:lnSpc>
          <a:spcPct val="100000"/>
        </a:lnSpc>
        <a:spcBef>
          <a:spcPts val="487"/>
        </a:spcBef>
        <a:spcAft>
          <a:spcPts val="244"/>
        </a:spcAft>
        <a:buClr>
          <a:schemeClr val="tx2"/>
        </a:buClr>
        <a:buSzPct val="120000"/>
        <a:buFont typeface="Arial"/>
        <a:buChar char="•"/>
        <a:defRPr sz="1299" kern="1200">
          <a:solidFill>
            <a:schemeClr val="tx1">
              <a:lumMod val="75000"/>
              <a:lumOff val="25000"/>
            </a:schemeClr>
          </a:solidFill>
          <a:latin typeface="+mn-lt"/>
          <a:ea typeface="+mn-ea"/>
          <a:cs typeface="+mn-cs"/>
        </a:defRPr>
      </a:lvl4pPr>
      <a:lvl5pPr marL="1096335" indent="-219267" algn="l" defTabSz="742584" rtl="0" eaLnBrk="1" latinLnBrk="0" hangingPunct="1">
        <a:lnSpc>
          <a:spcPct val="100000"/>
        </a:lnSpc>
        <a:spcBef>
          <a:spcPts val="487"/>
        </a:spcBef>
        <a:spcAft>
          <a:spcPts val="244"/>
        </a:spcAft>
        <a:buClr>
          <a:schemeClr val="tx2"/>
        </a:buClr>
        <a:buSzPct val="120000"/>
        <a:buFont typeface="Arial"/>
        <a:buChar char="•"/>
        <a:defRPr sz="1299" kern="1200">
          <a:solidFill>
            <a:schemeClr val="tx1">
              <a:lumMod val="75000"/>
              <a:lumOff val="25000"/>
            </a:schemeClr>
          </a:solidFill>
          <a:latin typeface="+mn-lt"/>
          <a:ea typeface="+mn-ea"/>
          <a:cs typeface="+mn-cs"/>
        </a:defRPr>
      </a:lvl5pPr>
      <a:lvl6pPr marL="2042107" indent="-185646" algn="l" defTabSz="742584" rtl="0" eaLnBrk="1" latinLnBrk="0" hangingPunct="1">
        <a:spcBef>
          <a:spcPct val="20000"/>
        </a:spcBef>
        <a:buFont typeface="Arial" pitchFamily="34" charset="0"/>
        <a:buChar char="•"/>
        <a:defRPr sz="1624" kern="1200">
          <a:solidFill>
            <a:schemeClr val="tx1"/>
          </a:solidFill>
          <a:latin typeface="+mn-lt"/>
          <a:ea typeface="+mn-ea"/>
          <a:cs typeface="+mn-cs"/>
        </a:defRPr>
      </a:lvl6pPr>
      <a:lvl7pPr marL="2413399" indent="-185646" algn="l" defTabSz="742584" rtl="0" eaLnBrk="1" latinLnBrk="0" hangingPunct="1">
        <a:spcBef>
          <a:spcPct val="20000"/>
        </a:spcBef>
        <a:buFont typeface="Arial" pitchFamily="34" charset="0"/>
        <a:buChar char="•"/>
        <a:defRPr sz="1624" kern="1200">
          <a:solidFill>
            <a:schemeClr val="tx1"/>
          </a:solidFill>
          <a:latin typeface="+mn-lt"/>
          <a:ea typeface="+mn-ea"/>
          <a:cs typeface="+mn-cs"/>
        </a:defRPr>
      </a:lvl7pPr>
      <a:lvl8pPr marL="2784691" indent="-185646" algn="l" defTabSz="742584" rtl="0" eaLnBrk="1" latinLnBrk="0" hangingPunct="1">
        <a:spcBef>
          <a:spcPct val="20000"/>
        </a:spcBef>
        <a:buFont typeface="Arial" pitchFamily="34" charset="0"/>
        <a:buChar char="•"/>
        <a:defRPr sz="1624" kern="1200">
          <a:solidFill>
            <a:schemeClr val="tx1"/>
          </a:solidFill>
          <a:latin typeface="+mn-lt"/>
          <a:ea typeface="+mn-ea"/>
          <a:cs typeface="+mn-cs"/>
        </a:defRPr>
      </a:lvl8pPr>
      <a:lvl9pPr marL="3155983" indent="-185646" algn="l" defTabSz="742584" rtl="0" eaLnBrk="1" latinLnBrk="0" hangingPunct="1">
        <a:spcBef>
          <a:spcPct val="20000"/>
        </a:spcBef>
        <a:buFont typeface="Arial" pitchFamily="34" charset="0"/>
        <a:buChar char="•"/>
        <a:defRPr sz="1624" kern="1200">
          <a:solidFill>
            <a:schemeClr val="tx1"/>
          </a:solidFill>
          <a:latin typeface="+mn-lt"/>
          <a:ea typeface="+mn-ea"/>
          <a:cs typeface="+mn-cs"/>
        </a:defRPr>
      </a:lvl9pPr>
    </p:bodyStyle>
    <p:otherStyle>
      <a:defPPr>
        <a:defRPr lang="fi-FI"/>
      </a:defPPr>
      <a:lvl1pPr marL="0" algn="l" defTabSz="742584" rtl="0" eaLnBrk="1" latinLnBrk="0" hangingPunct="1">
        <a:defRPr sz="1462" kern="1200">
          <a:solidFill>
            <a:schemeClr val="tx1"/>
          </a:solidFill>
          <a:latin typeface="+mn-lt"/>
          <a:ea typeface="+mn-ea"/>
          <a:cs typeface="+mn-cs"/>
        </a:defRPr>
      </a:lvl1pPr>
      <a:lvl2pPr marL="371292" algn="l" defTabSz="742584" rtl="0" eaLnBrk="1" latinLnBrk="0" hangingPunct="1">
        <a:defRPr sz="1462" kern="1200">
          <a:solidFill>
            <a:schemeClr val="tx1"/>
          </a:solidFill>
          <a:latin typeface="+mn-lt"/>
          <a:ea typeface="+mn-ea"/>
          <a:cs typeface="+mn-cs"/>
        </a:defRPr>
      </a:lvl2pPr>
      <a:lvl3pPr marL="742584" algn="l" defTabSz="742584" rtl="0" eaLnBrk="1" latinLnBrk="0" hangingPunct="1">
        <a:defRPr sz="1462" kern="1200">
          <a:solidFill>
            <a:schemeClr val="tx1"/>
          </a:solidFill>
          <a:latin typeface="+mn-lt"/>
          <a:ea typeface="+mn-ea"/>
          <a:cs typeface="+mn-cs"/>
        </a:defRPr>
      </a:lvl3pPr>
      <a:lvl4pPr marL="1113876" algn="l" defTabSz="742584" rtl="0" eaLnBrk="1" latinLnBrk="0" hangingPunct="1">
        <a:defRPr sz="1462" kern="1200">
          <a:solidFill>
            <a:schemeClr val="tx1"/>
          </a:solidFill>
          <a:latin typeface="+mn-lt"/>
          <a:ea typeface="+mn-ea"/>
          <a:cs typeface="+mn-cs"/>
        </a:defRPr>
      </a:lvl4pPr>
      <a:lvl5pPr marL="1485168" algn="l" defTabSz="742584" rtl="0" eaLnBrk="1" latinLnBrk="0" hangingPunct="1">
        <a:defRPr sz="1462" kern="1200">
          <a:solidFill>
            <a:schemeClr val="tx1"/>
          </a:solidFill>
          <a:latin typeface="+mn-lt"/>
          <a:ea typeface="+mn-ea"/>
          <a:cs typeface="+mn-cs"/>
        </a:defRPr>
      </a:lvl5pPr>
      <a:lvl6pPr marL="1856461" algn="l" defTabSz="742584" rtl="0" eaLnBrk="1" latinLnBrk="0" hangingPunct="1">
        <a:defRPr sz="1462" kern="1200">
          <a:solidFill>
            <a:schemeClr val="tx1"/>
          </a:solidFill>
          <a:latin typeface="+mn-lt"/>
          <a:ea typeface="+mn-ea"/>
          <a:cs typeface="+mn-cs"/>
        </a:defRPr>
      </a:lvl6pPr>
      <a:lvl7pPr marL="2227753" algn="l" defTabSz="742584" rtl="0" eaLnBrk="1" latinLnBrk="0" hangingPunct="1">
        <a:defRPr sz="1462" kern="1200">
          <a:solidFill>
            <a:schemeClr val="tx1"/>
          </a:solidFill>
          <a:latin typeface="+mn-lt"/>
          <a:ea typeface="+mn-ea"/>
          <a:cs typeface="+mn-cs"/>
        </a:defRPr>
      </a:lvl7pPr>
      <a:lvl8pPr marL="2599045" algn="l" defTabSz="742584" rtl="0" eaLnBrk="1" latinLnBrk="0" hangingPunct="1">
        <a:defRPr sz="1462" kern="1200">
          <a:solidFill>
            <a:schemeClr val="tx1"/>
          </a:solidFill>
          <a:latin typeface="+mn-lt"/>
          <a:ea typeface="+mn-ea"/>
          <a:cs typeface="+mn-cs"/>
        </a:defRPr>
      </a:lvl8pPr>
      <a:lvl9pPr marL="2970337" algn="l" defTabSz="742584" rtl="0" eaLnBrk="1" latinLnBrk="0" hangingPunct="1">
        <a:defRPr sz="14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250307807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2147" y="2780928"/>
            <a:ext cx="5328592" cy="1584176"/>
          </a:xfrm>
        </p:spPr>
        <p:txBody>
          <a:bodyPr/>
          <a:lstStyle/>
          <a:p>
            <a:r>
              <a:rPr lang="fi-FI" sz="3200" dirty="0"/>
              <a:t>Kirjanpidollinen eriyttäminen</a:t>
            </a:r>
            <a:br>
              <a:rPr lang="fi-FI" dirty="0"/>
            </a:br>
            <a:br>
              <a:rPr lang="fi-FI" sz="2400" dirty="0"/>
            </a:br>
            <a:r>
              <a:rPr lang="fi-FI" dirty="0"/>
              <a:t>Case: VR-Yhtymä Oyj</a:t>
            </a:r>
          </a:p>
        </p:txBody>
      </p:sp>
      <p:sp>
        <p:nvSpPr>
          <p:cNvPr id="10" name="Tekstiruutu 9"/>
          <p:cNvSpPr txBox="1"/>
          <p:nvPr/>
        </p:nvSpPr>
        <p:spPr>
          <a:xfrm>
            <a:off x="8262987" y="6669940"/>
            <a:ext cx="18002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FFFFFF"/>
                </a:solidFill>
                <a:effectLst/>
                <a:uLnTx/>
                <a:uFillTx/>
                <a:latin typeface="Verdana"/>
                <a:ea typeface="+mn-ea"/>
                <a:cs typeface="+mn-cs"/>
              </a:rPr>
              <a:t>Kuva: Vesa Kippola/Traficom</a:t>
            </a:r>
          </a:p>
        </p:txBody>
      </p:sp>
      <p:pic>
        <p:nvPicPr>
          <p:cNvPr id="9" name="Picture Placeholder 4">
            <a:extLst>
              <a:ext uri="{FF2B5EF4-FFF2-40B4-BE49-F238E27FC236}">
                <a16:creationId xmlns:a16="http://schemas.microsoft.com/office/drawing/2014/main" id="{0682EA25-413C-489A-A1C9-75CF9BD538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02" r="14402" b="22901"/>
          <a:stretch/>
        </p:blipFill>
        <p:spPr>
          <a:xfrm>
            <a:off x="5377459" y="3429000"/>
            <a:ext cx="4549139" cy="3429000"/>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pic>
      <p:sp>
        <p:nvSpPr>
          <p:cNvPr id="11" name="TextBox 8">
            <a:extLst>
              <a:ext uri="{FF2B5EF4-FFF2-40B4-BE49-F238E27FC236}">
                <a16:creationId xmlns:a16="http://schemas.microsoft.com/office/drawing/2014/main" id="{4E673699-75E3-48A5-A91A-CB727892FB66}"/>
              </a:ext>
            </a:extLst>
          </p:cNvPr>
          <p:cNvSpPr txBox="1"/>
          <p:nvPr/>
        </p:nvSpPr>
        <p:spPr>
          <a:xfrm>
            <a:off x="8407003" y="6700718"/>
            <a:ext cx="151216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Kuva: Juha Tuomi / Traficom</a:t>
            </a:r>
          </a:p>
        </p:txBody>
      </p:sp>
      <p:sp>
        <p:nvSpPr>
          <p:cNvPr id="6" name="Tekstin paikkamerkki 2">
            <a:extLst>
              <a:ext uri="{FF2B5EF4-FFF2-40B4-BE49-F238E27FC236}">
                <a16:creationId xmlns:a16="http://schemas.microsoft.com/office/drawing/2014/main" id="{E1C7BAA7-3D60-81B7-CB5B-2FCC9AE07814}"/>
              </a:ext>
            </a:extLst>
          </p:cNvPr>
          <p:cNvSpPr>
            <a:spLocks noGrp="1"/>
          </p:cNvSpPr>
          <p:nvPr>
            <p:ph type="body" sz="quarter" idx="10"/>
          </p:nvPr>
        </p:nvSpPr>
        <p:spPr>
          <a:xfrm>
            <a:off x="723072" y="5011547"/>
            <a:ext cx="4659595" cy="1226008"/>
          </a:xfrm>
        </p:spPr>
        <p:txBody>
          <a:bodyPr>
            <a:normAutofit/>
          </a:bodyPr>
          <a:lstStyle/>
          <a:p>
            <a:r>
              <a:rPr lang="fi-FI" dirty="0">
                <a:solidFill>
                  <a:schemeClr val="tx1"/>
                </a:solidFill>
              </a:rPr>
              <a:t>Aleksi Kukkarinen</a:t>
            </a:r>
          </a:p>
          <a:p>
            <a:br>
              <a:rPr lang="fi-FI" dirty="0">
                <a:solidFill>
                  <a:schemeClr val="tx1"/>
                </a:solidFill>
              </a:rPr>
            </a:br>
            <a:r>
              <a:rPr lang="fi-FI" dirty="0">
                <a:solidFill>
                  <a:schemeClr val="tx1"/>
                </a:solidFill>
              </a:rPr>
              <a:t>Sidosryhmätilaisuus 26.11.2025</a:t>
            </a:r>
          </a:p>
          <a:p>
            <a:endParaRPr lang="fi-FI" dirty="0"/>
          </a:p>
        </p:txBody>
      </p:sp>
    </p:spTree>
    <p:extLst>
      <p:ext uri="{BB962C8B-B14F-4D97-AF65-F5344CB8AC3E}">
        <p14:creationId xmlns:p14="http://schemas.microsoft.com/office/powerpoint/2010/main" val="8251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dirty="0"/>
              <a:t>Sisäiset maksut	1</a:t>
            </a:r>
          </a:p>
        </p:txBody>
      </p:sp>
      <p:sp>
        <p:nvSpPr>
          <p:cNvPr id="3" name="Sisällön paikkamerkki 2"/>
          <p:cNvSpPr>
            <a:spLocks noGrp="1"/>
          </p:cNvSpPr>
          <p:nvPr>
            <p:ph idx="1"/>
          </p:nvPr>
        </p:nvSpPr>
        <p:spPr>
          <a:xfrm>
            <a:off x="486123" y="1484784"/>
            <a:ext cx="8695084" cy="4680520"/>
          </a:xfrm>
        </p:spPr>
        <p:txBody>
          <a:bodyPr>
            <a:normAutofit/>
          </a:bodyPr>
          <a:lstStyle/>
          <a:p>
            <a:r>
              <a:rPr lang="fi-FI" dirty="0"/>
              <a:t>Rautatieyrityksellä huomattiin olevan useita sisäisiä maksuja eri toimintojen yhteydessä, koska useat toiminnot on organisoitu omiin yksiköihinsä. Vain harvat yksiköt ovat oikeushenkilöitä.</a:t>
            </a:r>
          </a:p>
          <a:p>
            <a:r>
              <a:rPr lang="fi-FI" dirty="0">
                <a:solidFill>
                  <a:schemeClr val="tx1"/>
                </a:solidFill>
              </a:rPr>
              <a:t>Pääkysymys: Onko sisäiset maksut hinnoiteltu oikein? Mitkä ovat niiden katteet ja katteiden määritysperusteet?</a:t>
            </a:r>
          </a:p>
          <a:p>
            <a:r>
              <a:rPr lang="fi-FI" dirty="0">
                <a:solidFill>
                  <a:schemeClr val="tx1"/>
                </a:solidFill>
              </a:rPr>
              <a:t>Erilaiset kriteerit toisaalta sisäisille maksuille palvelupaikkojen osalta sekä toisaalta muille sisäisille maksuille. </a:t>
            </a:r>
          </a:p>
          <a:p>
            <a:r>
              <a:rPr lang="fi-FI" dirty="0">
                <a:solidFill>
                  <a:schemeClr val="tx1"/>
                </a:solidFill>
              </a:rPr>
              <a:t>Palvelupaikkamaksuja säännellään rautatiemarkkinadirektiivin artiklan 31 kohdan 7 mukaisesti (raideliikennelain 133 §:n 3 mom.): maksu ei saa ylittää palvelun tarjoamisesta aiheutuvia kustannuksia lisättynä kohtuullisella tuotolla. </a:t>
            </a: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10</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0B8D5C28-31FE-98FB-A675-918C2FD7BE41}"/>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7" name="Alatunnisteen paikkamerkki 5">
            <a:extLst>
              <a:ext uri="{FF2B5EF4-FFF2-40B4-BE49-F238E27FC236}">
                <a16:creationId xmlns:a16="http://schemas.microsoft.com/office/drawing/2014/main" id="{4CA5F955-B7F0-1A31-0B62-0E4A9F539C8E}"/>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293510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dirty="0"/>
              <a:t>Sisäiset maksut	2</a:t>
            </a: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11</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7" name="Picture Placeholder 4">
            <a:extLst>
              <a:ext uri="{FF2B5EF4-FFF2-40B4-BE49-F238E27FC236}">
                <a16:creationId xmlns:a16="http://schemas.microsoft.com/office/drawing/2014/main" id="{AF1EA383-2BBF-4A59-A9C5-C73CDA0C67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29" r="18088"/>
          <a:stretch/>
        </p:blipFill>
        <p:spPr>
          <a:xfrm>
            <a:off x="5598691" y="2117332"/>
            <a:ext cx="4315182"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pic>
      <p:sp>
        <p:nvSpPr>
          <p:cNvPr id="8" name="TextBox 5">
            <a:extLst>
              <a:ext uri="{FF2B5EF4-FFF2-40B4-BE49-F238E27FC236}">
                <a16:creationId xmlns:a16="http://schemas.microsoft.com/office/drawing/2014/main" id="{3622A74F-2E29-44E3-BB23-75E4AEAB705F}"/>
              </a:ext>
            </a:extLst>
          </p:cNvPr>
          <p:cNvSpPr txBox="1"/>
          <p:nvPr/>
        </p:nvSpPr>
        <p:spPr>
          <a:xfrm>
            <a:off x="8118971" y="6196662"/>
            <a:ext cx="71526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Kuva: Traficom</a:t>
            </a:r>
          </a:p>
        </p:txBody>
      </p:sp>
      <p:sp>
        <p:nvSpPr>
          <p:cNvPr id="3" name="Sisällön paikkamerkki 2"/>
          <p:cNvSpPr>
            <a:spLocks noGrp="1"/>
          </p:cNvSpPr>
          <p:nvPr>
            <p:ph idx="1"/>
          </p:nvPr>
        </p:nvSpPr>
        <p:spPr>
          <a:xfrm>
            <a:off x="486123" y="1484784"/>
            <a:ext cx="8568952" cy="4608512"/>
          </a:xfrm>
        </p:spPr>
        <p:txBody>
          <a:bodyPr>
            <a:normAutofit/>
          </a:bodyPr>
          <a:lstStyle/>
          <a:p>
            <a:r>
              <a:rPr lang="fi-FI" sz="2400" dirty="0">
                <a:solidFill>
                  <a:schemeClr val="tx1"/>
                </a:solidFill>
              </a:rPr>
              <a:t>Siirtohinnoittelussa on noudatettu seuraavia ohjeita:</a:t>
            </a:r>
          </a:p>
          <a:p>
            <a:pPr lvl="2"/>
            <a:r>
              <a:rPr lang="fi-FI" sz="1700" dirty="0">
                <a:solidFill>
                  <a:schemeClr val="tx1"/>
                </a:solidFill>
              </a:rPr>
              <a:t>Verohallinnon antama siirtohinnoitteluohje;</a:t>
            </a:r>
          </a:p>
          <a:p>
            <a:pPr lvl="2"/>
            <a:r>
              <a:rPr lang="fi-FI" sz="1700" dirty="0">
                <a:solidFill>
                  <a:schemeClr val="tx1"/>
                </a:solidFill>
              </a:rPr>
              <a:t>OECD:n siirtohinnoitteluohjeet                                               monikansallisille yrityksille ja                                                       verohallinnoille.</a:t>
            </a:r>
          </a:p>
          <a:p>
            <a:pPr lvl="2"/>
            <a:endParaRPr lang="fi-FI" sz="1700" dirty="0">
              <a:solidFill>
                <a:schemeClr val="tx1"/>
              </a:solidFill>
            </a:endParaRPr>
          </a:p>
          <a:p>
            <a:r>
              <a:rPr lang="fi-FI" sz="2400" dirty="0">
                <a:solidFill>
                  <a:schemeClr val="tx1"/>
                </a:solidFill>
              </a:rPr>
              <a:t>Sääntelyelimen näkemyksen                                              mukaan sisäisiin siirtohintoihin                                          voidaan sisällyttää kate.</a:t>
            </a:r>
          </a:p>
          <a:p>
            <a:pPr lvl="2">
              <a:lnSpc>
                <a:spcPts val="2040"/>
              </a:lnSpc>
              <a:spcAft>
                <a:spcPts val="0"/>
              </a:spcAft>
            </a:pPr>
            <a:r>
              <a:rPr lang="fi-FI" sz="1700" dirty="0">
                <a:solidFill>
                  <a:schemeClr val="tx1"/>
                </a:solidFill>
              </a:rPr>
              <a:t>Muun muassa Verohallinto on päätynyt                                                      siihen, että OECD:n ohjeita voidaan                                           soveltaa yrityksen sisäisiin siirtohintoihin.</a:t>
            </a:r>
          </a:p>
          <a:p>
            <a:pPr lvl="2"/>
            <a:endParaRPr lang="fi-FI" sz="1800" dirty="0"/>
          </a:p>
        </p:txBody>
      </p:sp>
      <p:sp>
        <p:nvSpPr>
          <p:cNvPr id="4" name="Päivämäärän paikkamerkki 3">
            <a:extLst>
              <a:ext uri="{FF2B5EF4-FFF2-40B4-BE49-F238E27FC236}">
                <a16:creationId xmlns:a16="http://schemas.microsoft.com/office/drawing/2014/main" id="{FE86DF9F-3F7A-8491-D537-215807467967}"/>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9" name="Alatunnisteen paikkamerkki 5">
            <a:extLst>
              <a:ext uri="{FF2B5EF4-FFF2-40B4-BE49-F238E27FC236}">
                <a16:creationId xmlns:a16="http://schemas.microsoft.com/office/drawing/2014/main" id="{69D6E35F-6839-6391-5804-F9ED2DDE13FC}"/>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58514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dirty="0"/>
              <a:t>Asian käsittelyprosessi	1</a:t>
            </a:r>
          </a:p>
        </p:txBody>
      </p:sp>
      <p:sp>
        <p:nvSpPr>
          <p:cNvPr id="3" name="Sisällön paikkamerkki 2"/>
          <p:cNvSpPr>
            <a:spLocks noGrp="1"/>
          </p:cNvSpPr>
          <p:nvPr>
            <p:ph idx="1"/>
          </p:nvPr>
        </p:nvSpPr>
        <p:spPr>
          <a:xfrm>
            <a:off x="486123" y="1268760"/>
            <a:ext cx="9073008" cy="5040560"/>
          </a:xfrm>
        </p:spPr>
        <p:txBody>
          <a:bodyPr>
            <a:normAutofit lnSpcReduction="10000"/>
          </a:bodyPr>
          <a:lstStyle/>
          <a:p>
            <a:r>
              <a:rPr lang="fi-FI" dirty="0">
                <a:solidFill>
                  <a:schemeClr val="tx1"/>
                </a:solidFill>
              </a:rPr>
              <a:t>Useita tapaamisia rautatieyrityksen kanssa sekä selvityspyyntöjä vuosina 2022–2025.</a:t>
            </a:r>
          </a:p>
          <a:p>
            <a:r>
              <a:rPr lang="fi-FI" dirty="0">
                <a:solidFill>
                  <a:schemeClr val="tx1"/>
                </a:solidFill>
              </a:rPr>
              <a:t>Sääntelyelin otti yhteyttä joihinkin suomalaisiin sidosryhmiin keskeisistä kysymyksistä (Suomen Tilintarkastajat ry, Kilpailu- ja kuluttajavirasto, Verovirasto).</a:t>
            </a:r>
          </a:p>
          <a:p>
            <a:r>
              <a:rPr lang="fi-FI" dirty="0">
                <a:solidFill>
                  <a:schemeClr val="tx1"/>
                </a:solidFill>
              </a:rPr>
              <a:t>Sääntelyelin julkaisi verkkosivuillaan helmikuussa 2024 eriyttämismenettelyjä koskevan ohjeen, joka päivitettiin 7.2.2025 (TRAFICOM/70800/03.06.04/2025). Ohje sisältää:</a:t>
            </a:r>
          </a:p>
          <a:p>
            <a:pPr lvl="2"/>
            <a:r>
              <a:rPr lang="fi-FI" dirty="0">
                <a:solidFill>
                  <a:schemeClr val="tx1"/>
                </a:solidFill>
              </a:rPr>
              <a:t>Eriteltävien liiketoimintojen määritelmät.</a:t>
            </a:r>
          </a:p>
          <a:p>
            <a:pPr lvl="2"/>
            <a:r>
              <a:rPr lang="fi-FI" dirty="0">
                <a:solidFill>
                  <a:schemeClr val="tx1"/>
                </a:solidFill>
              </a:rPr>
              <a:t>Eriteltyjen tuloslaskelmien ja taseiden kaavat.</a:t>
            </a:r>
          </a:p>
          <a:p>
            <a:pPr lvl="2"/>
            <a:r>
              <a:rPr lang="fi-FI" dirty="0">
                <a:solidFill>
                  <a:schemeClr val="tx1"/>
                </a:solidFill>
              </a:rPr>
              <a:t>Kustannusten kohdentamista koskevat säännöt.</a:t>
            </a:r>
          </a:p>
          <a:p>
            <a:pPr lvl="2"/>
            <a:r>
              <a:rPr lang="fi-FI" dirty="0">
                <a:solidFill>
                  <a:schemeClr val="tx1"/>
                </a:solidFill>
              </a:rPr>
              <a:t>Sisäisten maksujen hinnoittelua koskevat säännöt.</a:t>
            </a:r>
          </a:p>
          <a:p>
            <a:r>
              <a:rPr lang="fi-FI" dirty="0">
                <a:solidFill>
                  <a:schemeClr val="tx1"/>
                </a:solidFill>
              </a:rPr>
              <a:t>Ohje ei ole oikeudellisesti sitova, mutta se kertoo rautatieyrityksille (ei vain VR:lle, vaan myös muille mahdollisille rautatieyrityksille) sääntelyelimen laintulkinnasta.</a:t>
            </a: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12</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8A6608A1-608D-A2EA-1B14-DEBD3FE4C449}"/>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7" name="Alatunnisteen paikkamerkki 5">
            <a:extLst>
              <a:ext uri="{FF2B5EF4-FFF2-40B4-BE49-F238E27FC236}">
                <a16:creationId xmlns:a16="http://schemas.microsoft.com/office/drawing/2014/main" id="{25032A5E-0AD4-2310-A59A-0839F169FB7F}"/>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220397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dirty="0"/>
              <a:t>Asian käsittelyprosessi 	2</a:t>
            </a:r>
          </a:p>
        </p:txBody>
      </p:sp>
      <p:sp>
        <p:nvSpPr>
          <p:cNvPr id="3" name="Sisällön paikkamerkki 2"/>
          <p:cNvSpPr>
            <a:spLocks noGrp="1"/>
          </p:cNvSpPr>
          <p:nvPr>
            <p:ph idx="1"/>
          </p:nvPr>
        </p:nvSpPr>
        <p:spPr>
          <a:xfrm>
            <a:off x="558131" y="1052736"/>
            <a:ext cx="9145016" cy="5256584"/>
          </a:xfrm>
        </p:spPr>
        <p:txBody>
          <a:bodyPr>
            <a:normAutofit fontScale="92500" lnSpcReduction="20000"/>
          </a:bodyPr>
          <a:lstStyle/>
          <a:p>
            <a:r>
              <a:rPr lang="fi-FI" dirty="0">
                <a:solidFill>
                  <a:schemeClr val="tx1"/>
                </a:solidFill>
              </a:rPr>
              <a:t>Rautatieyritys julkaisi vuoden 2023 eriyttämislaskelmat vuosiraportissaan sekä lähetti tarkemmat versiot laskelmista suoraan sääntelyelimelle.</a:t>
            </a:r>
          </a:p>
          <a:p>
            <a:r>
              <a:rPr lang="fi-FI" dirty="0">
                <a:solidFill>
                  <a:schemeClr val="tx1"/>
                </a:solidFill>
              </a:rPr>
              <a:t>Laskelmat eivät olleet täysin sääntelyelimen ohjeen mukaisia.</a:t>
            </a:r>
          </a:p>
          <a:p>
            <a:pPr>
              <a:spcAft>
                <a:spcPts val="0"/>
              </a:spcAft>
            </a:pPr>
            <a:r>
              <a:rPr lang="fi-FI" dirty="0">
                <a:solidFill>
                  <a:schemeClr val="tx1"/>
                </a:solidFill>
              </a:rPr>
              <a:t>​​Muun muassa seuraavat alueet kiinnittivät sääntelyelimen huomiota:</a:t>
            </a:r>
          </a:p>
          <a:p>
            <a:pPr marL="900113" lvl="1" indent="-269875">
              <a:spcAft>
                <a:spcPts val="0"/>
              </a:spcAft>
            </a:pPr>
            <a:r>
              <a:rPr lang="fi-FI" dirty="0">
                <a:solidFill>
                  <a:schemeClr val="tx1"/>
                </a:solidFill>
              </a:rPr>
              <a:t>Taseen jatkuvuus,</a:t>
            </a:r>
          </a:p>
          <a:p>
            <a:pPr marL="900113" lvl="1" indent="-269875">
              <a:spcAft>
                <a:spcPts val="0"/>
              </a:spcAft>
            </a:pPr>
            <a:r>
              <a:rPr lang="fi-FI" dirty="0">
                <a:solidFill>
                  <a:schemeClr val="tx1"/>
                </a:solidFill>
              </a:rPr>
              <a:t>Palvelupaikkojen tarkastelu erillään liikenteestä,</a:t>
            </a:r>
          </a:p>
          <a:p>
            <a:pPr marL="900113" lvl="1" indent="-269875"/>
            <a:r>
              <a:rPr lang="fi-FI" dirty="0">
                <a:solidFill>
                  <a:schemeClr val="tx1"/>
                </a:solidFill>
              </a:rPr>
              <a:t>Hinnoittelumenetelmä.</a:t>
            </a:r>
          </a:p>
          <a:p>
            <a:r>
              <a:rPr lang="fi-FI" dirty="0">
                <a:solidFill>
                  <a:schemeClr val="tx1"/>
                </a:solidFill>
              </a:rPr>
              <a:t>Sääntelyelin päivitti ohjeensa ja teki vuoden 2025 alussa muistion eriyttämislaskelmiin tehtävistä muokkauksista.</a:t>
            </a:r>
          </a:p>
          <a:p>
            <a:r>
              <a:rPr lang="fi-FI" dirty="0">
                <a:solidFill>
                  <a:schemeClr val="tx1"/>
                </a:solidFill>
              </a:rPr>
              <a:t>Rautatieyritys huomioi muutostarpeet uusissa eriyttämislaskelmissa, jotka se julkaisi keväällä 2025 vuoden 2024 vuosiraportissaan sekä tarkemmissa eriyttämislaskelmissa, jotka se lähetti suoraan sääntelyelimelle. </a:t>
            </a:r>
          </a:p>
          <a:p>
            <a:r>
              <a:rPr lang="fi-FI" dirty="0">
                <a:solidFill>
                  <a:schemeClr val="tx1"/>
                </a:solidFill>
              </a:rPr>
              <a:t>Myös tulevaisuudessa eriyttämislaskelmat on julkaistava ja toimitettava sääntelyelimelle vuosittain. </a:t>
            </a:r>
          </a:p>
          <a:p>
            <a:r>
              <a:rPr lang="fi-FI" dirty="0">
                <a:solidFill>
                  <a:schemeClr val="tx1"/>
                </a:solidFill>
              </a:rPr>
              <a:t>Sääntelyelimen on tarkoitus vuonna 2026 tarkentaa ohjetta järjestelyratapihoilla tapahtuvan vaihtotyön osalta.</a:t>
            </a: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13</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8C8AF038-BCF7-E46F-B803-945838E94FAB}"/>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7" name="Alatunnisteen paikkamerkki 5">
            <a:extLst>
              <a:ext uri="{FF2B5EF4-FFF2-40B4-BE49-F238E27FC236}">
                <a16:creationId xmlns:a16="http://schemas.microsoft.com/office/drawing/2014/main" id="{7F37FC22-87C2-44FA-3A7D-48C731FE22B6}"/>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313770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401827B-974E-0B32-3B29-87ADCED37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5" y="1"/>
            <a:ext cx="9978288" cy="6406060"/>
          </a:xfrm>
          <a:prstGeom prst="rect">
            <a:avLst/>
          </a:prstGeom>
        </p:spPr>
      </p:pic>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14</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6" name="TextBox 9">
            <a:extLst>
              <a:ext uri="{FF2B5EF4-FFF2-40B4-BE49-F238E27FC236}">
                <a16:creationId xmlns:a16="http://schemas.microsoft.com/office/drawing/2014/main" id="{60E1B15C-E40D-4261-87D2-C62C46C9D316}"/>
              </a:ext>
            </a:extLst>
          </p:cNvPr>
          <p:cNvSpPr txBox="1"/>
          <p:nvPr/>
        </p:nvSpPr>
        <p:spPr>
          <a:xfrm>
            <a:off x="8046963" y="6165304"/>
            <a:ext cx="187220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Kuva: Mika Pakarinen / Traficom</a:t>
            </a:r>
          </a:p>
        </p:txBody>
      </p:sp>
      <p:sp>
        <p:nvSpPr>
          <p:cNvPr id="19" name="Otsikko 1">
            <a:extLst>
              <a:ext uri="{FF2B5EF4-FFF2-40B4-BE49-F238E27FC236}">
                <a16:creationId xmlns:a16="http://schemas.microsoft.com/office/drawing/2014/main" id="{60298CBE-3B3B-422D-A9F5-B35BA7A53CEB}"/>
              </a:ext>
            </a:extLst>
          </p:cNvPr>
          <p:cNvSpPr txBox="1">
            <a:spLocks/>
          </p:cNvSpPr>
          <p:nvPr/>
        </p:nvSpPr>
        <p:spPr>
          <a:xfrm>
            <a:off x="-17933" y="692696"/>
            <a:ext cx="9919171" cy="576064"/>
          </a:xfrm>
          <a:prstGeom prst="rect">
            <a:avLst/>
          </a:prstGeom>
        </p:spPr>
        <p:txBody>
          <a:bodyPr/>
          <a:lstStyle>
            <a:lvl1pPr algn="l" defTabSz="914400" rtl="0" eaLnBrk="1" latinLnBrk="0" hangingPunct="1">
              <a:lnSpc>
                <a:spcPts val="3200"/>
              </a:lnSpc>
              <a:spcBef>
                <a:spcPct val="0"/>
              </a:spcBef>
              <a:buNone/>
              <a:defRPr sz="2800" b="1" kern="120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ts val="32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Verdana"/>
                <a:ea typeface="+mj-ea"/>
                <a:cs typeface="+mj-cs"/>
              </a:rPr>
              <a:t>Kiitos !</a:t>
            </a:r>
          </a:p>
        </p:txBody>
      </p:sp>
      <p:sp>
        <p:nvSpPr>
          <p:cNvPr id="2" name="Päivämäärän paikkamerkki 1">
            <a:extLst>
              <a:ext uri="{FF2B5EF4-FFF2-40B4-BE49-F238E27FC236}">
                <a16:creationId xmlns:a16="http://schemas.microsoft.com/office/drawing/2014/main" id="{2B806EDF-7506-6519-E73E-6217C1ABDEB5}"/>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3" name="Alatunnisteen paikkamerkki 5">
            <a:extLst>
              <a:ext uri="{FF2B5EF4-FFF2-40B4-BE49-F238E27FC236}">
                <a16:creationId xmlns:a16="http://schemas.microsoft.com/office/drawing/2014/main" id="{9525E03A-A6DD-C1F0-3941-0F249BDED19D}"/>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253801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900" dirty="0"/>
              <a:t>Sisältö</a:t>
            </a:r>
          </a:p>
        </p:txBody>
      </p:sp>
      <p:sp>
        <p:nvSpPr>
          <p:cNvPr id="3" name="Sisällön paikkamerkki 2"/>
          <p:cNvSpPr>
            <a:spLocks noGrp="1"/>
          </p:cNvSpPr>
          <p:nvPr>
            <p:ph idx="1"/>
          </p:nvPr>
        </p:nvSpPr>
        <p:spPr>
          <a:xfrm>
            <a:off x="1134195" y="1556792"/>
            <a:ext cx="8047012" cy="4608512"/>
          </a:xfrm>
        </p:spPr>
        <p:txBody>
          <a:bodyPr>
            <a:normAutofit/>
          </a:bodyPr>
          <a:lstStyle/>
          <a:p>
            <a:pPr marL="457200" indent="-457200">
              <a:buSzPct val="110000"/>
              <a:buFont typeface="+mj-lt"/>
              <a:buAutoNum type="arabicPeriod"/>
            </a:pPr>
            <a:r>
              <a:rPr lang="fi-FI" sz="2400" dirty="0">
                <a:solidFill>
                  <a:schemeClr val="tx1"/>
                </a:solidFill>
              </a:rPr>
              <a:t>Kirjanpidollista eriyttämistä koskeva sääntely</a:t>
            </a:r>
          </a:p>
          <a:p>
            <a:pPr marL="457200" indent="-457200">
              <a:buSzPct val="110000"/>
              <a:buFont typeface="+mj-lt"/>
              <a:buAutoNum type="arabicPeriod"/>
            </a:pPr>
            <a:r>
              <a:rPr lang="fi-FI" sz="2400" dirty="0">
                <a:solidFill>
                  <a:schemeClr val="tx1"/>
                </a:solidFill>
                <a:sym typeface="Wingdings" panose="05000000000000000000" pitchFamily="2" charset="2"/>
              </a:rPr>
              <a:t>Eriytettävät liiketoiminnot</a:t>
            </a:r>
          </a:p>
          <a:p>
            <a:pPr marL="457200" indent="-457200">
              <a:buSzPct val="110000"/>
              <a:buFont typeface="+mj-lt"/>
              <a:buAutoNum type="arabicPeriod"/>
            </a:pPr>
            <a:r>
              <a:rPr lang="fi-FI" sz="2400" dirty="0">
                <a:solidFill>
                  <a:schemeClr val="tx1"/>
                </a:solidFill>
                <a:sym typeface="Wingdings" panose="05000000000000000000" pitchFamily="2" charset="2"/>
              </a:rPr>
              <a:t>Keskeiset kysymykset</a:t>
            </a:r>
          </a:p>
          <a:p>
            <a:pPr marL="457200" indent="-457200">
              <a:buSzPct val="110000"/>
              <a:buFont typeface="+mj-lt"/>
              <a:buAutoNum type="arabicPeriod"/>
            </a:pPr>
            <a:r>
              <a:rPr lang="fi-FI" sz="2400" dirty="0">
                <a:solidFill>
                  <a:schemeClr val="tx1"/>
                </a:solidFill>
                <a:sym typeface="Wingdings" panose="05000000000000000000" pitchFamily="2" charset="2"/>
              </a:rPr>
              <a:t>Aiheuttamisperiaate</a:t>
            </a:r>
          </a:p>
          <a:p>
            <a:pPr marL="457200" indent="-457200">
              <a:buSzPct val="110000"/>
              <a:buFont typeface="+mj-lt"/>
              <a:buAutoNum type="arabicPeriod"/>
            </a:pPr>
            <a:r>
              <a:rPr lang="fi-FI" sz="2400" dirty="0">
                <a:solidFill>
                  <a:schemeClr val="tx1"/>
                </a:solidFill>
                <a:sym typeface="Wingdings" panose="05000000000000000000" pitchFamily="2" charset="2"/>
              </a:rPr>
              <a:t>Sisäiset maksut</a:t>
            </a:r>
          </a:p>
          <a:p>
            <a:pPr marL="457200" indent="-457200">
              <a:buSzPct val="110000"/>
              <a:buFont typeface="+mj-lt"/>
              <a:buAutoNum type="arabicPeriod"/>
            </a:pPr>
            <a:r>
              <a:rPr lang="fi-FI" sz="2400" dirty="0">
                <a:solidFill>
                  <a:schemeClr val="tx1"/>
                </a:solidFill>
                <a:sym typeface="Wingdings" panose="05000000000000000000" pitchFamily="2" charset="2"/>
              </a:rPr>
              <a:t>Asian käsittelyprosessi</a:t>
            </a:r>
          </a:p>
          <a:p>
            <a:pPr marL="457200" indent="-457200">
              <a:buFont typeface="+mj-lt"/>
              <a:buAutoNum type="arabicPeriod"/>
            </a:pPr>
            <a:endParaRPr lang="fi-FI" sz="2400" dirty="0">
              <a:solidFill>
                <a:schemeClr val="tx1"/>
              </a:solidFill>
              <a:sym typeface="Wingdings" panose="05000000000000000000" pitchFamily="2" charset="2"/>
            </a:endParaRPr>
          </a:p>
          <a:p>
            <a:pPr marL="457200" indent="-457200">
              <a:buFont typeface="+mj-lt"/>
              <a:buAutoNum type="arabicPeriod"/>
            </a:pPr>
            <a:endParaRPr lang="fi-FI" sz="2400" dirty="0">
              <a:solidFill>
                <a:schemeClr val="tx1"/>
              </a:solidFill>
              <a:sym typeface="Wingdings" panose="05000000000000000000" pitchFamily="2" charset="2"/>
            </a:endParaRP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2</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9F54F22C-2254-906D-66B3-98E7D7B469BD}"/>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6" name="Alatunnisteen paikkamerkki 5">
            <a:extLst>
              <a:ext uri="{FF2B5EF4-FFF2-40B4-BE49-F238E27FC236}">
                <a16:creationId xmlns:a16="http://schemas.microsoft.com/office/drawing/2014/main" id="{A104D920-31B8-8A59-122A-A2826E53F25D}"/>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33292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3</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Otsikko 1">
            <a:extLst>
              <a:ext uri="{FF2B5EF4-FFF2-40B4-BE49-F238E27FC236}">
                <a16:creationId xmlns:a16="http://schemas.microsoft.com/office/drawing/2014/main" id="{276017F9-25D5-49EA-95DB-1D3B676A73C9}"/>
              </a:ext>
            </a:extLst>
          </p:cNvPr>
          <p:cNvSpPr>
            <a:spLocks noGrp="1"/>
          </p:cNvSpPr>
          <p:nvPr>
            <p:ph type="title"/>
          </p:nvPr>
        </p:nvSpPr>
        <p:spPr>
          <a:xfrm>
            <a:off x="287984" y="476776"/>
            <a:ext cx="5238699" cy="863992"/>
          </a:xfrm>
        </p:spPr>
        <p:txBody>
          <a:bodyPr>
            <a:normAutofit/>
          </a:bodyPr>
          <a:lstStyle/>
          <a:p>
            <a:r>
              <a:rPr lang="fi-FI" sz="2600" dirty="0"/>
              <a:t>Kirjanpidollista eriyttämistä koskeva sääntely</a:t>
            </a:r>
          </a:p>
        </p:txBody>
      </p:sp>
      <p:sp>
        <p:nvSpPr>
          <p:cNvPr id="11" name="Sisällön paikkamerkki 2">
            <a:extLst>
              <a:ext uri="{FF2B5EF4-FFF2-40B4-BE49-F238E27FC236}">
                <a16:creationId xmlns:a16="http://schemas.microsoft.com/office/drawing/2014/main" id="{B7C450F0-FFEB-4C0C-9800-C59078078429}"/>
              </a:ext>
            </a:extLst>
          </p:cNvPr>
          <p:cNvSpPr>
            <a:spLocks noGrp="1"/>
          </p:cNvSpPr>
          <p:nvPr>
            <p:ph idx="1"/>
          </p:nvPr>
        </p:nvSpPr>
        <p:spPr>
          <a:xfrm>
            <a:off x="432000" y="1844824"/>
            <a:ext cx="4950667" cy="4104456"/>
          </a:xfrm>
        </p:spPr>
        <p:txBody>
          <a:bodyPr>
            <a:normAutofit/>
          </a:bodyPr>
          <a:lstStyle/>
          <a:p>
            <a:pPr>
              <a:buFont typeface="Arial" panose="020B0604020202020204" pitchFamily="34" charset="0"/>
              <a:buChar char="•"/>
            </a:pPr>
            <a:r>
              <a:rPr lang="fi-FI" sz="2400" dirty="0">
                <a:solidFill>
                  <a:schemeClr val="tx1"/>
                </a:solidFill>
              </a:rPr>
              <a:t>Raideliikennelain (1302/2018) </a:t>
            </a:r>
            <a:r>
              <a:rPr lang="fi-FI" sz="2400" b="1" dirty="0">
                <a:solidFill>
                  <a:schemeClr val="tx1"/>
                </a:solidFill>
              </a:rPr>
              <a:t>§ 185:n momentit 2 ja 3.</a:t>
            </a:r>
          </a:p>
          <a:p>
            <a:pPr>
              <a:buFont typeface="Arial" panose="020B0604020202020204" pitchFamily="34" charset="0"/>
              <a:buChar char="•"/>
            </a:pPr>
            <a:endParaRPr lang="fi-FI" sz="2400" b="1" dirty="0">
              <a:solidFill>
                <a:schemeClr val="tx1"/>
              </a:solidFill>
            </a:endParaRPr>
          </a:p>
          <a:p>
            <a:pPr>
              <a:buFont typeface="Arial" panose="020B0604020202020204" pitchFamily="34" charset="0"/>
              <a:buChar char="•"/>
            </a:pPr>
            <a:r>
              <a:rPr lang="fi-FI" sz="2400" dirty="0">
                <a:solidFill>
                  <a:schemeClr val="tx1"/>
                </a:solidFill>
              </a:rPr>
              <a:t>Rautatiemarkkinadirektiivin 2012/34/EU </a:t>
            </a:r>
            <a:r>
              <a:rPr lang="fi-FI" sz="2400" b="1" dirty="0">
                <a:solidFill>
                  <a:schemeClr val="tx1"/>
                </a:solidFill>
              </a:rPr>
              <a:t>6 artiklan kohdat 1, 3 ja 4.</a:t>
            </a:r>
            <a:endParaRPr lang="fi-FI" sz="2400" dirty="0"/>
          </a:p>
          <a:p>
            <a:pPr>
              <a:buFont typeface="Arial" panose="020B0604020202020204" pitchFamily="34" charset="0"/>
              <a:buChar char="•"/>
            </a:pPr>
            <a:endParaRPr lang="fi-FI" sz="2400" dirty="0"/>
          </a:p>
          <a:p>
            <a:pPr marL="0" indent="0">
              <a:buNone/>
            </a:pPr>
            <a:br>
              <a:rPr lang="fi-FI" sz="2400" b="1" dirty="0">
                <a:solidFill>
                  <a:schemeClr val="tx1"/>
                </a:solidFill>
              </a:rPr>
            </a:br>
            <a:endParaRPr lang="fi-FI" sz="2400" b="1" dirty="0">
              <a:solidFill>
                <a:schemeClr val="tx1"/>
              </a:solidFill>
            </a:endParaRPr>
          </a:p>
          <a:p>
            <a:pPr marL="0" indent="0">
              <a:buNone/>
            </a:pPr>
            <a:endParaRPr lang="fi-FI" sz="2400" dirty="0"/>
          </a:p>
          <a:p>
            <a:pPr>
              <a:buFont typeface="Wingdings" panose="05000000000000000000" pitchFamily="2" charset="2"/>
              <a:buChar char="Ø"/>
            </a:pPr>
            <a:endParaRPr lang="fi-FI" dirty="0"/>
          </a:p>
        </p:txBody>
      </p:sp>
      <p:sp>
        <p:nvSpPr>
          <p:cNvPr id="2" name="Päivämäärän paikkamerkki 1">
            <a:extLst>
              <a:ext uri="{FF2B5EF4-FFF2-40B4-BE49-F238E27FC236}">
                <a16:creationId xmlns:a16="http://schemas.microsoft.com/office/drawing/2014/main" id="{F1ED3DF7-DC33-3C45-2C0B-E4693D59FCA0}"/>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3" name="Alatunnisteen paikkamerkki 5">
            <a:extLst>
              <a:ext uri="{FF2B5EF4-FFF2-40B4-BE49-F238E27FC236}">
                <a16:creationId xmlns:a16="http://schemas.microsoft.com/office/drawing/2014/main" id="{A1B11904-C9B8-B7ED-96AE-319812F400F0}"/>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pic>
        <p:nvPicPr>
          <p:cNvPr id="6" name="Kuva 5">
            <a:extLst>
              <a:ext uri="{FF2B5EF4-FFF2-40B4-BE49-F238E27FC236}">
                <a16:creationId xmlns:a16="http://schemas.microsoft.com/office/drawing/2014/main" id="{814E6DC8-7F16-B46D-091F-F2915C746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8278" y="232813"/>
            <a:ext cx="4026877" cy="6041827"/>
          </a:xfrm>
          <a:prstGeom prst="rect">
            <a:avLst/>
          </a:prstGeom>
          <a:ln>
            <a:noFill/>
          </a:ln>
          <a:effectLst>
            <a:softEdge rad="112500"/>
          </a:effectLst>
        </p:spPr>
      </p:pic>
      <p:sp>
        <p:nvSpPr>
          <p:cNvPr id="7" name="TextBox 10">
            <a:extLst>
              <a:ext uri="{FF2B5EF4-FFF2-40B4-BE49-F238E27FC236}">
                <a16:creationId xmlns:a16="http://schemas.microsoft.com/office/drawing/2014/main" id="{0040AAE6-D381-5819-9BAB-49C8E2166AC8}"/>
              </a:ext>
            </a:extLst>
          </p:cNvPr>
          <p:cNvSpPr txBox="1"/>
          <p:nvPr/>
        </p:nvSpPr>
        <p:spPr>
          <a:xfrm>
            <a:off x="8262987" y="5980638"/>
            <a:ext cx="1398826"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Kuva: Nina </a:t>
            </a:r>
            <a:r>
              <a:rPr kumimoji="0" lang="en-US" sz="6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Kaverinen</a:t>
            </a:r>
            <a:r>
              <a:rPr kumimoji="0" lang="en-US" sz="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 Traficom</a:t>
            </a:r>
          </a:p>
        </p:txBody>
      </p:sp>
    </p:spTree>
    <p:extLst>
      <p:ext uri="{BB962C8B-B14F-4D97-AF65-F5344CB8AC3E}">
        <p14:creationId xmlns:p14="http://schemas.microsoft.com/office/powerpoint/2010/main" val="340801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4</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Otsikko 1">
            <a:extLst>
              <a:ext uri="{FF2B5EF4-FFF2-40B4-BE49-F238E27FC236}">
                <a16:creationId xmlns:a16="http://schemas.microsoft.com/office/drawing/2014/main" id="{276017F9-25D5-49EA-95DB-1D3B676A73C9}"/>
              </a:ext>
            </a:extLst>
          </p:cNvPr>
          <p:cNvSpPr>
            <a:spLocks noGrp="1"/>
          </p:cNvSpPr>
          <p:nvPr>
            <p:ph type="title"/>
          </p:nvPr>
        </p:nvSpPr>
        <p:spPr>
          <a:xfrm>
            <a:off x="432000" y="476776"/>
            <a:ext cx="8695084" cy="791984"/>
          </a:xfrm>
        </p:spPr>
        <p:txBody>
          <a:bodyPr>
            <a:normAutofit/>
          </a:bodyPr>
          <a:lstStyle/>
          <a:p>
            <a:r>
              <a:rPr lang="fi-FI" dirty="0"/>
              <a:t>Kirjanpidollista eriyttämistä koskeva sääntely:</a:t>
            </a:r>
            <a:br>
              <a:rPr lang="fi-FI" dirty="0"/>
            </a:br>
            <a:r>
              <a:rPr lang="fi-FI" dirty="0"/>
              <a:t>Raideliikennelaki (1302/2018)		1</a:t>
            </a:r>
          </a:p>
        </p:txBody>
      </p:sp>
      <p:sp>
        <p:nvSpPr>
          <p:cNvPr id="11" name="Sisällön paikkamerkki 2">
            <a:extLst>
              <a:ext uri="{FF2B5EF4-FFF2-40B4-BE49-F238E27FC236}">
                <a16:creationId xmlns:a16="http://schemas.microsoft.com/office/drawing/2014/main" id="{B7C450F0-FFEB-4C0C-9800-C59078078429}"/>
              </a:ext>
            </a:extLst>
          </p:cNvPr>
          <p:cNvSpPr>
            <a:spLocks noGrp="1"/>
          </p:cNvSpPr>
          <p:nvPr>
            <p:ph idx="1"/>
          </p:nvPr>
        </p:nvSpPr>
        <p:spPr>
          <a:xfrm>
            <a:off x="432000" y="1628800"/>
            <a:ext cx="8983116" cy="4608512"/>
          </a:xfrm>
        </p:spPr>
        <p:txBody>
          <a:bodyPr>
            <a:normAutofit fontScale="92500" lnSpcReduction="10000"/>
          </a:bodyPr>
          <a:lstStyle/>
          <a:p>
            <a:pPr>
              <a:buFont typeface="Arial" panose="020B0604020202020204" pitchFamily="34" charset="0"/>
              <a:buChar char="•"/>
            </a:pPr>
            <a:r>
              <a:rPr lang="fi-FI" sz="2300" dirty="0">
                <a:solidFill>
                  <a:schemeClr val="tx1"/>
                </a:solidFill>
              </a:rPr>
              <a:t>185 §:n 2 momentin mukaan:</a:t>
            </a:r>
          </a:p>
          <a:p>
            <a:pPr>
              <a:buFont typeface="Arial" panose="020B0604020202020204" pitchFamily="34" charset="0"/>
              <a:buChar char="•"/>
            </a:pPr>
            <a:endParaRPr lang="fi-FI" sz="1400" dirty="0">
              <a:solidFill>
                <a:schemeClr val="tx1"/>
              </a:solidFill>
            </a:endParaRPr>
          </a:p>
          <a:p>
            <a:pPr lvl="1">
              <a:buFont typeface="Arial" panose="020B0604020202020204" pitchFamily="34" charset="0"/>
              <a:buChar char="•"/>
            </a:pPr>
            <a:r>
              <a:rPr lang="fi-FI" sz="2100" dirty="0">
                <a:solidFill>
                  <a:schemeClr val="tx1"/>
                </a:solidFill>
              </a:rPr>
              <a:t>Rautatieyrityksen tilinpidossa on esitettävä ja julkaistava erilliset tuloslaskelmat ja taseet seuraavista liiketoiminnoista: </a:t>
            </a:r>
          </a:p>
          <a:p>
            <a:pPr lvl="2">
              <a:buFont typeface="Arial" panose="020B0604020202020204" pitchFamily="34" charset="0"/>
              <a:buChar char="•"/>
            </a:pPr>
            <a:r>
              <a:rPr lang="fi-FI" sz="2000" dirty="0">
                <a:solidFill>
                  <a:schemeClr val="tx1"/>
                </a:solidFill>
              </a:rPr>
              <a:t>rautatieliikenteen harjoittaminen,</a:t>
            </a:r>
          </a:p>
          <a:p>
            <a:pPr lvl="2">
              <a:buFont typeface="Arial" panose="020B0604020202020204" pitchFamily="34" charset="0"/>
              <a:buChar char="•"/>
            </a:pPr>
            <a:r>
              <a:rPr lang="fi-FI" sz="2000" dirty="0">
                <a:solidFill>
                  <a:schemeClr val="tx1"/>
                </a:solidFill>
              </a:rPr>
              <a:t>rataverkon hoito,</a:t>
            </a:r>
          </a:p>
          <a:p>
            <a:pPr lvl="2">
              <a:buFont typeface="Arial" panose="020B0604020202020204" pitchFamily="34" charset="0"/>
              <a:buChar char="•"/>
            </a:pPr>
            <a:r>
              <a:rPr lang="fi-FI" sz="2000" dirty="0">
                <a:solidFill>
                  <a:schemeClr val="tx1"/>
                </a:solidFill>
              </a:rPr>
              <a:t>rautateiden tavarankuljetusten tarjoaminen,</a:t>
            </a:r>
          </a:p>
          <a:p>
            <a:pPr lvl="2">
              <a:buFont typeface="Arial" panose="020B0604020202020204" pitchFamily="34" charset="0"/>
              <a:buChar char="•"/>
            </a:pPr>
            <a:r>
              <a:rPr lang="fi-FI" sz="2000" dirty="0">
                <a:solidFill>
                  <a:schemeClr val="tx1"/>
                </a:solidFill>
              </a:rPr>
              <a:t>rautateiden henkilöliikenteen tarjoaminen. </a:t>
            </a:r>
          </a:p>
          <a:p>
            <a:pPr marL="540000" lvl="2" indent="0">
              <a:buNone/>
            </a:pPr>
            <a:endParaRPr lang="fi-FI" sz="2000" dirty="0">
              <a:solidFill>
                <a:schemeClr val="tx1"/>
              </a:solidFill>
            </a:endParaRPr>
          </a:p>
          <a:p>
            <a:pPr marL="539875" lvl="2" indent="-269875">
              <a:buFont typeface="Arial" panose="020B0604020202020204" pitchFamily="34" charset="0"/>
              <a:buChar char="•"/>
            </a:pPr>
            <a:r>
              <a:rPr lang="fi-FI" sz="2100" dirty="0">
                <a:solidFill>
                  <a:schemeClr val="tx1"/>
                </a:solidFill>
              </a:rPr>
              <a:t>Julkisina palveluina tarjottaviin rautateiden henkilöliikennepalveluihin maksettava julkinen rahoitus on kirjattava erikseen, eikä sitä saa siirtää rautatieyrityksen muiden liikennepalvelujen tarjoamiseen liittyvään tai muuhun liiketoimintaan.</a:t>
            </a:r>
            <a:endParaRPr lang="fi-FI" sz="2000" dirty="0">
              <a:solidFill>
                <a:schemeClr val="tx1"/>
              </a:solidFill>
            </a:endParaRPr>
          </a:p>
        </p:txBody>
      </p:sp>
      <p:sp>
        <p:nvSpPr>
          <p:cNvPr id="2" name="Päivämäärän paikkamerkki 1">
            <a:extLst>
              <a:ext uri="{FF2B5EF4-FFF2-40B4-BE49-F238E27FC236}">
                <a16:creationId xmlns:a16="http://schemas.microsoft.com/office/drawing/2014/main" id="{41EAE5E5-E001-0518-15A9-B0EFEE589967}"/>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3" name="Alatunnisteen paikkamerkki 5">
            <a:extLst>
              <a:ext uri="{FF2B5EF4-FFF2-40B4-BE49-F238E27FC236}">
                <a16:creationId xmlns:a16="http://schemas.microsoft.com/office/drawing/2014/main" id="{FD9779B5-E030-63A5-FC94-FE4EEA432DBD}"/>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275492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5</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1" name="Sisällön paikkamerkki 2">
            <a:extLst>
              <a:ext uri="{FF2B5EF4-FFF2-40B4-BE49-F238E27FC236}">
                <a16:creationId xmlns:a16="http://schemas.microsoft.com/office/drawing/2014/main" id="{B7C450F0-FFEB-4C0C-9800-C59078078429}"/>
              </a:ext>
            </a:extLst>
          </p:cNvPr>
          <p:cNvSpPr>
            <a:spLocks noGrp="1"/>
          </p:cNvSpPr>
          <p:nvPr>
            <p:ph idx="1"/>
          </p:nvPr>
        </p:nvSpPr>
        <p:spPr>
          <a:xfrm>
            <a:off x="432000" y="1556792"/>
            <a:ext cx="8983116" cy="4680520"/>
          </a:xfrm>
        </p:spPr>
        <p:txBody>
          <a:bodyPr>
            <a:normAutofit fontScale="92500" lnSpcReduction="20000"/>
          </a:bodyPr>
          <a:lstStyle/>
          <a:p>
            <a:pPr>
              <a:buFont typeface="Arial" panose="020B0604020202020204" pitchFamily="34" charset="0"/>
              <a:buChar char="•"/>
            </a:pPr>
            <a:r>
              <a:rPr lang="fi-FI" sz="2400" dirty="0">
                <a:solidFill>
                  <a:schemeClr val="tx1"/>
                </a:solidFill>
              </a:rPr>
              <a:t>185 §:n 3 momentin mukaan:</a:t>
            </a:r>
          </a:p>
          <a:p>
            <a:pPr>
              <a:buFont typeface="Arial" panose="020B0604020202020204" pitchFamily="34" charset="0"/>
              <a:buChar char="•"/>
            </a:pPr>
            <a:endParaRPr lang="fi-FI" sz="2400" dirty="0">
              <a:solidFill>
                <a:schemeClr val="tx1"/>
              </a:solidFill>
            </a:endParaRPr>
          </a:p>
          <a:p>
            <a:pPr lvl="1">
              <a:buFont typeface="Arial" panose="020B0604020202020204" pitchFamily="34" charset="0"/>
              <a:buChar char="•"/>
            </a:pPr>
            <a:r>
              <a:rPr lang="fi-FI" sz="2200" dirty="0">
                <a:solidFill>
                  <a:schemeClr val="tx1"/>
                </a:solidFill>
              </a:rPr>
              <a:t>Sääntelyelin valvoo sitä, että: </a:t>
            </a:r>
          </a:p>
          <a:p>
            <a:pPr marL="808038" lvl="1" indent="-269875">
              <a:buFont typeface="Arial" panose="020B0604020202020204" pitchFamily="34" charset="0"/>
              <a:buChar char="•"/>
            </a:pPr>
            <a:r>
              <a:rPr lang="fi-FI" sz="2200" dirty="0">
                <a:solidFill>
                  <a:schemeClr val="tx1"/>
                </a:solidFill>
              </a:rPr>
              <a:t>rautatieyritysten kirjanpidossa on noudatettu toimintojen kirjanpidollista eriyttämistä, </a:t>
            </a:r>
          </a:p>
          <a:p>
            <a:pPr marL="808038" lvl="1" indent="-269875">
              <a:buFont typeface="Arial" panose="020B0604020202020204" pitchFamily="34" charset="0"/>
              <a:buChar char="•"/>
            </a:pPr>
            <a:r>
              <a:rPr lang="fi-FI" sz="2200" dirty="0">
                <a:solidFill>
                  <a:schemeClr val="tx1"/>
                </a:solidFill>
              </a:rPr>
              <a:t>julkista tukea ei siirretä toisen liiketoiminnan tukemiseen, </a:t>
            </a:r>
          </a:p>
          <a:p>
            <a:pPr marL="808038" lvl="1" indent="-269875">
              <a:buFont typeface="Arial" panose="020B0604020202020204" pitchFamily="34" charset="0"/>
              <a:buChar char="•"/>
            </a:pPr>
            <a:r>
              <a:rPr lang="fi-FI" sz="2200" dirty="0">
                <a:solidFill>
                  <a:schemeClr val="tx1"/>
                </a:solidFill>
              </a:rPr>
              <a:t>jonkin toiminnan tuloilla ei ole katettu muun liiketoiminnan kuluja.</a:t>
            </a:r>
          </a:p>
          <a:p>
            <a:pPr lvl="1">
              <a:buFont typeface="Arial" panose="020B0604020202020204" pitchFamily="34" charset="0"/>
              <a:buChar char="•"/>
            </a:pPr>
            <a:endParaRPr lang="fi-FI" sz="2200" dirty="0">
              <a:solidFill>
                <a:schemeClr val="tx1"/>
              </a:solidFill>
            </a:endParaRPr>
          </a:p>
          <a:p>
            <a:pPr lvl="1">
              <a:buFont typeface="Arial" panose="020B0604020202020204" pitchFamily="34" charset="0"/>
              <a:buChar char="•"/>
            </a:pPr>
            <a:r>
              <a:rPr lang="fi-FI" sz="2200" dirty="0">
                <a:solidFill>
                  <a:schemeClr val="tx1"/>
                </a:solidFill>
              </a:rPr>
              <a:t>Jos sääntelyelin katsoo, että se ei voi riittävällä tavalla valvoa rautatieyrityksen kirjanpitoa ja 2 momentissa tarkoitettua kirjanpidollista eriyttämistä, rautatieyrityksen on toteutettava sääntelyelimen edellyttämät muutokset toimintojen eriyttämisessä ja niiden kirjanpidossa.</a:t>
            </a:r>
            <a:endParaRPr lang="fi-FI" dirty="0"/>
          </a:p>
        </p:txBody>
      </p:sp>
      <p:sp>
        <p:nvSpPr>
          <p:cNvPr id="8" name="Otsikko 1">
            <a:extLst>
              <a:ext uri="{FF2B5EF4-FFF2-40B4-BE49-F238E27FC236}">
                <a16:creationId xmlns:a16="http://schemas.microsoft.com/office/drawing/2014/main" id="{9D6137D8-C528-4925-8750-D2F3FD29A553}"/>
              </a:ext>
            </a:extLst>
          </p:cNvPr>
          <p:cNvSpPr>
            <a:spLocks noGrp="1"/>
          </p:cNvSpPr>
          <p:nvPr>
            <p:ph type="title"/>
          </p:nvPr>
        </p:nvSpPr>
        <p:spPr>
          <a:xfrm>
            <a:off x="432000" y="476776"/>
            <a:ext cx="8695084" cy="791984"/>
          </a:xfrm>
        </p:spPr>
        <p:txBody>
          <a:bodyPr>
            <a:normAutofit/>
          </a:bodyPr>
          <a:lstStyle/>
          <a:p>
            <a:r>
              <a:rPr lang="fi-FI" dirty="0"/>
              <a:t>Kirjanpidollista eriyttämistä koskeva sääntely:</a:t>
            </a:r>
            <a:br>
              <a:rPr lang="fi-FI" dirty="0"/>
            </a:br>
            <a:r>
              <a:rPr lang="fi-FI" dirty="0"/>
              <a:t>Raideliikennelaki (1302/2018)		2</a:t>
            </a:r>
          </a:p>
        </p:txBody>
      </p:sp>
      <p:sp>
        <p:nvSpPr>
          <p:cNvPr id="2" name="Päivämäärän paikkamerkki 1">
            <a:extLst>
              <a:ext uri="{FF2B5EF4-FFF2-40B4-BE49-F238E27FC236}">
                <a16:creationId xmlns:a16="http://schemas.microsoft.com/office/drawing/2014/main" id="{44F04383-E3AC-5DAD-ED06-95B5DA053AF8}"/>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3" name="Alatunnisteen paikkamerkki 5">
            <a:extLst>
              <a:ext uri="{FF2B5EF4-FFF2-40B4-BE49-F238E27FC236}">
                <a16:creationId xmlns:a16="http://schemas.microsoft.com/office/drawing/2014/main" id="{9A9A1369-161E-DC43-89C6-2C7285BBEF97}"/>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39871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Kirjanpidollista eriyttämistä koskeva sääntely:  </a:t>
            </a:r>
            <a:br>
              <a:rPr lang="fi-FI" dirty="0"/>
            </a:br>
            <a:r>
              <a:rPr lang="fi-FI" dirty="0"/>
              <a:t>Rautatiemarkkinadirektiivin 2012/34/EU artikla 6</a:t>
            </a:r>
          </a:p>
        </p:txBody>
      </p:sp>
      <p:sp>
        <p:nvSpPr>
          <p:cNvPr id="3" name="Sisällön paikkamerkki 2"/>
          <p:cNvSpPr>
            <a:spLocks noGrp="1"/>
          </p:cNvSpPr>
          <p:nvPr>
            <p:ph idx="1"/>
          </p:nvPr>
        </p:nvSpPr>
        <p:spPr>
          <a:xfrm>
            <a:off x="486123" y="1484784"/>
            <a:ext cx="9073008" cy="4896544"/>
          </a:xfrm>
        </p:spPr>
        <p:txBody>
          <a:bodyPr>
            <a:normAutofit/>
          </a:bodyPr>
          <a:lstStyle/>
          <a:p>
            <a:pPr>
              <a:lnSpc>
                <a:spcPct val="120000"/>
              </a:lnSpc>
            </a:pPr>
            <a:r>
              <a:rPr lang="fi-FI" sz="1750" dirty="0">
                <a:solidFill>
                  <a:schemeClr val="tx1"/>
                </a:solidFill>
              </a:rPr>
              <a:t>Kohta 1:</a:t>
            </a:r>
          </a:p>
          <a:p>
            <a:pPr marL="268288" indent="0">
              <a:lnSpc>
                <a:spcPct val="120000"/>
              </a:lnSpc>
              <a:buNone/>
            </a:pPr>
            <a:r>
              <a:rPr lang="fi-FI" sz="1750" dirty="0">
                <a:solidFill>
                  <a:schemeClr val="tx1"/>
                </a:solidFill>
              </a:rPr>
              <a:t>Jäsenvaltioiden on varmistettava, että rautatieyritysten liikenteenharjoittamiseen liittyvästä liiketoiminnasta ja rautatieinfrastruktuurin hoitoon liittyvästä liiketoiminnasta pidetään erillisiä tuloslaskelmia ja taseita ja että nämä julkaistaan erillisinä. Jommallekummalle toiminnalle maksettavaa julkista rahoitusta ei saa siirtää toiselle.</a:t>
            </a:r>
          </a:p>
          <a:p>
            <a:pPr>
              <a:lnSpc>
                <a:spcPct val="120000"/>
              </a:lnSpc>
            </a:pPr>
            <a:r>
              <a:rPr lang="fi-FI" sz="1750" dirty="0">
                <a:solidFill>
                  <a:schemeClr val="tx1"/>
                </a:solidFill>
              </a:rPr>
              <a:t>Kohta 3:</a:t>
            </a:r>
          </a:p>
          <a:p>
            <a:pPr marL="268288" indent="0">
              <a:lnSpc>
                <a:spcPct val="120000"/>
              </a:lnSpc>
              <a:buNone/>
            </a:pPr>
            <a:r>
              <a:rPr lang="fi-FI" sz="1750" dirty="0">
                <a:solidFill>
                  <a:schemeClr val="tx1"/>
                </a:solidFill>
              </a:rPr>
              <a:t>Jäsenvaltioiden on varmistettava, että rautateiden tavaraliikenteen tarjoamiseen liittyvästä liiketoiminnasta ja henkilöliikenteen tarjoamiseen liittyvästä toiminnasta tehdään erilliset tuloslaskelmat ja taseet ja että ne julkaistaan erillisinä. Julkisina palveluina tarjottaviin liikennepalveluihin maksettava julkinen rahoitus on kirjattava erikseen [...], eikä sitä saa siirtää muiden liikennepalvelujen tarjoamiseen liittyvään tai muuhun liiketoimintaan.</a:t>
            </a: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6</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30BD6059-2A95-BCA9-D775-1E014AA86945}"/>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7" name="Alatunnisteen paikkamerkki 5">
            <a:extLst>
              <a:ext uri="{FF2B5EF4-FFF2-40B4-BE49-F238E27FC236}">
                <a16:creationId xmlns:a16="http://schemas.microsoft.com/office/drawing/2014/main" id="{B9253804-7ADB-55EE-4A5C-E4188FE68EC2}"/>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85574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2107" y="332656"/>
            <a:ext cx="5240138" cy="504056"/>
          </a:xfrm>
        </p:spPr>
        <p:txBody>
          <a:bodyPr>
            <a:noAutofit/>
          </a:bodyPr>
          <a:lstStyle/>
          <a:p>
            <a:r>
              <a:rPr lang="fi-FI" sz="2700" dirty="0"/>
              <a:t>Eriytettävät liiketoiminnot</a:t>
            </a:r>
          </a:p>
        </p:txBody>
      </p:sp>
      <p:sp>
        <p:nvSpPr>
          <p:cNvPr id="3" name="Sisällön paikkamerkki 2"/>
          <p:cNvSpPr>
            <a:spLocks noGrp="1"/>
          </p:cNvSpPr>
          <p:nvPr>
            <p:ph idx="1"/>
          </p:nvPr>
        </p:nvSpPr>
        <p:spPr>
          <a:xfrm>
            <a:off x="486122" y="908720"/>
            <a:ext cx="5112569" cy="5544616"/>
          </a:xfrm>
        </p:spPr>
        <p:txBody>
          <a:bodyPr vert="horz" lIns="0" tIns="0" rIns="0" bIns="0" rtlCol="0" anchor="t" anchorCtr="0">
            <a:normAutofit fontScale="77500" lnSpcReduction="20000"/>
          </a:bodyPr>
          <a:lstStyle/>
          <a:p>
            <a:pPr>
              <a:lnSpc>
                <a:spcPct val="120000"/>
              </a:lnSpc>
              <a:buFont typeface="Arial" panose="020B0604020202020204" pitchFamily="34" charset="0"/>
            </a:pPr>
            <a:r>
              <a:rPr lang="fi-FI" sz="2300" dirty="0">
                <a:solidFill>
                  <a:schemeClr val="tx1"/>
                </a:solidFill>
              </a:rPr>
              <a:t>VR-Yhtymä Oyj:llä (jäljempänä VR) todettiin olevan seuraavat liiketoiminnot, jotka on eriytettävä rautatiemarkkina​​direktiivin 6 artiklan mukaisesti:</a:t>
            </a:r>
          </a:p>
          <a:p>
            <a:pPr marL="808038" lvl="1" indent="-269875">
              <a:lnSpc>
                <a:spcPct val="120000"/>
              </a:lnSpc>
              <a:buFont typeface="Arial" panose="020B0604020202020204" pitchFamily="34" charset="0"/>
            </a:pPr>
            <a:r>
              <a:rPr lang="fi-FI" sz="2200" dirty="0">
                <a:solidFill>
                  <a:schemeClr val="tx1"/>
                </a:solidFill>
              </a:rPr>
              <a:t>Rautatieliikennepalvelut</a:t>
            </a:r>
          </a:p>
          <a:p>
            <a:pPr marL="1078038" lvl="2" indent="-269875">
              <a:lnSpc>
                <a:spcPct val="120000"/>
              </a:lnSpc>
              <a:buFont typeface="Arial" panose="020B0604020202020204" pitchFamily="34" charset="0"/>
            </a:pPr>
            <a:r>
              <a:rPr lang="fi-FI" sz="2000" dirty="0">
                <a:solidFill>
                  <a:schemeClr val="tx1"/>
                </a:solidFill>
              </a:rPr>
              <a:t>Rautateiden tavaraliikennepalvelut</a:t>
            </a:r>
          </a:p>
          <a:p>
            <a:pPr marL="1078038" lvl="2" indent="-269875">
              <a:lnSpc>
                <a:spcPct val="120000"/>
              </a:lnSpc>
              <a:buFont typeface="Arial" panose="020B0604020202020204" pitchFamily="34" charset="0"/>
            </a:pPr>
            <a:r>
              <a:rPr lang="fi-FI" sz="2000" dirty="0">
                <a:solidFill>
                  <a:schemeClr val="tx1"/>
                </a:solidFill>
              </a:rPr>
              <a:t>Rautateiden henkilöliikennepalvelut</a:t>
            </a:r>
          </a:p>
          <a:p>
            <a:pPr marL="808038" lvl="1" indent="-269875">
              <a:lnSpc>
                <a:spcPct val="120000"/>
              </a:lnSpc>
              <a:buFont typeface="Arial" panose="020B0604020202020204" pitchFamily="34" charset="0"/>
              <a:buChar char="•"/>
            </a:pPr>
            <a:r>
              <a:rPr lang="fi-FI" sz="2200" dirty="0">
                <a:solidFill>
                  <a:schemeClr val="tx1"/>
                </a:solidFill>
              </a:rPr>
              <a:t>Muut liiketoiminnot</a:t>
            </a:r>
          </a:p>
          <a:p>
            <a:pPr marL="269875" indent="-269875">
              <a:lnSpc>
                <a:spcPct val="120000"/>
              </a:lnSpc>
              <a:buFont typeface="Arial" panose="020B0604020202020204" pitchFamily="34" charset="0"/>
              <a:buChar char="•"/>
            </a:pPr>
            <a:r>
              <a:rPr lang="fi-FI" sz="2400" dirty="0">
                <a:solidFill>
                  <a:schemeClr val="tx1"/>
                </a:solidFill>
              </a:rPr>
              <a:t>Lisäksi henkilöliikennepalveluista eriytetään luvut sääntelyelimelle suoraan jaolla ”PSO” / ”ei-PSO”.</a:t>
            </a:r>
          </a:p>
          <a:p>
            <a:pPr marL="269875" indent="-269875">
              <a:lnSpc>
                <a:spcPct val="120000"/>
              </a:lnSpc>
              <a:buFont typeface="Arial" panose="020B0604020202020204" pitchFamily="34" charset="0"/>
            </a:pPr>
            <a:r>
              <a:rPr lang="fi-FI" sz="2300" dirty="0">
                <a:solidFill>
                  <a:schemeClr val="tx1"/>
                </a:solidFill>
              </a:rPr>
              <a:t>Rataverkon hallinta: Vuoden 2024 lopussa VR:n yksityisraiteet siirtyivät Raideinfra Oy:n sekä Väyläviraston hallintaan. </a:t>
            </a: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7</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7" name="Picture 2">
            <a:extLst>
              <a:ext uri="{FF2B5EF4-FFF2-40B4-BE49-F238E27FC236}">
                <a16:creationId xmlns:a16="http://schemas.microsoft.com/office/drawing/2014/main" id="{BBF7C28B-7F26-48FA-9D0A-5C90BAAF94AB}"/>
              </a:ext>
            </a:extLst>
          </p:cNvPr>
          <p:cNvPicPr>
            <a:picLocks noChangeAspect="1"/>
          </p:cNvPicPr>
          <p:nvPr/>
        </p:nvPicPr>
        <p:blipFill>
          <a:blip r:embed="rId2"/>
          <a:stretch>
            <a:fillRect/>
          </a:stretch>
        </p:blipFill>
        <p:spPr>
          <a:xfrm>
            <a:off x="5672138" y="10790"/>
            <a:ext cx="4229100" cy="6355080"/>
          </a:xfrm>
          <a:prstGeom prst="rect">
            <a:avLst/>
          </a:prstGeom>
        </p:spPr>
      </p:pic>
      <p:sp>
        <p:nvSpPr>
          <p:cNvPr id="8" name="TextBox 10">
            <a:extLst>
              <a:ext uri="{FF2B5EF4-FFF2-40B4-BE49-F238E27FC236}">
                <a16:creationId xmlns:a16="http://schemas.microsoft.com/office/drawing/2014/main" id="{C953F6DB-BB3F-4A88-A02A-F32A7E6FA2EF}"/>
              </a:ext>
            </a:extLst>
          </p:cNvPr>
          <p:cNvSpPr txBox="1"/>
          <p:nvPr/>
        </p:nvSpPr>
        <p:spPr>
          <a:xfrm>
            <a:off x="8502412" y="6190998"/>
            <a:ext cx="1398826"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Kuva: Vesa Kippola / Traficom</a:t>
            </a:r>
          </a:p>
        </p:txBody>
      </p:sp>
      <p:sp>
        <p:nvSpPr>
          <p:cNvPr id="4" name="Päivämäärän paikkamerkki 3">
            <a:extLst>
              <a:ext uri="{FF2B5EF4-FFF2-40B4-BE49-F238E27FC236}">
                <a16:creationId xmlns:a16="http://schemas.microsoft.com/office/drawing/2014/main" id="{D367213A-C58B-FCFC-B086-02B9E2E9C7F1}"/>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9" name="Alatunnisteen paikkamerkki 5">
            <a:extLst>
              <a:ext uri="{FF2B5EF4-FFF2-40B4-BE49-F238E27FC236}">
                <a16:creationId xmlns:a16="http://schemas.microsoft.com/office/drawing/2014/main" id="{2D887568-7A29-09EF-4F53-06540DC504DA}"/>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243196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dirty="0"/>
              <a:t>Keskeiset kysymykset</a:t>
            </a:r>
          </a:p>
        </p:txBody>
      </p:sp>
      <p:sp>
        <p:nvSpPr>
          <p:cNvPr id="3" name="Sisällön paikkamerkki 2"/>
          <p:cNvSpPr>
            <a:spLocks noGrp="1"/>
          </p:cNvSpPr>
          <p:nvPr>
            <p:ph idx="1"/>
          </p:nvPr>
        </p:nvSpPr>
        <p:spPr>
          <a:xfrm>
            <a:off x="486123" y="1340768"/>
            <a:ext cx="8856984" cy="4824536"/>
          </a:xfrm>
        </p:spPr>
        <p:txBody>
          <a:bodyPr vert="horz" lIns="0" tIns="0" rIns="0" bIns="0" rtlCol="0" anchor="t" anchorCtr="0">
            <a:normAutofit fontScale="92500"/>
          </a:bodyPr>
          <a:lstStyle/>
          <a:p>
            <a:pPr>
              <a:buFont typeface="Arial" panose="020B0604020202020204" pitchFamily="34" charset="0"/>
            </a:pPr>
            <a:r>
              <a:rPr lang="fi-FI" sz="2400" b="1" dirty="0">
                <a:solidFill>
                  <a:schemeClr val="tx1"/>
                </a:solidFill>
              </a:rPr>
              <a:t>Sääntelyelin aloitti kesällä 2022 selvityksen siitä, onko kirjanpidollinen eriyttäminen tehty oikein.</a:t>
            </a:r>
          </a:p>
          <a:p>
            <a:pPr>
              <a:buFont typeface="Arial" panose="020B0604020202020204" pitchFamily="34" charset="0"/>
            </a:pPr>
            <a:r>
              <a:rPr lang="fi-FI" sz="2400" dirty="0">
                <a:solidFill>
                  <a:schemeClr val="tx1"/>
                </a:solidFill>
              </a:rPr>
              <a:t>Keskeiset kysymykset:</a:t>
            </a:r>
          </a:p>
          <a:p>
            <a:pPr lvl="1">
              <a:buFont typeface="Arial" panose="020B0604020202020204" pitchFamily="34" charset="0"/>
            </a:pPr>
            <a:r>
              <a:rPr lang="fi-FI" sz="2200" dirty="0">
                <a:solidFill>
                  <a:schemeClr val="tx1"/>
                </a:solidFill>
              </a:rPr>
              <a:t>Onko eri liiketoiminnot määritelty oikein? Esimerkiksi on huomioitava, että palvelupaikat eivät ole osa kuljetuspalveluita. </a:t>
            </a:r>
          </a:p>
          <a:p>
            <a:pPr lvl="1">
              <a:buFont typeface="Arial" panose="020B0604020202020204" pitchFamily="34" charset="0"/>
            </a:pPr>
            <a:r>
              <a:rPr lang="fi-FI" sz="2200" dirty="0">
                <a:solidFill>
                  <a:schemeClr val="tx1"/>
                </a:solidFill>
              </a:rPr>
              <a:t>Onko kulu- ja tuloerät määritelty tarvittavalla tarkkuudella eriytetyssä tuloslaskelmassa ja taseessa? </a:t>
            </a:r>
          </a:p>
          <a:p>
            <a:pPr lvl="1">
              <a:buFont typeface="Arial" panose="020B0604020202020204" pitchFamily="34" charset="0"/>
            </a:pPr>
            <a:r>
              <a:rPr lang="fi-FI" sz="2200" dirty="0">
                <a:solidFill>
                  <a:schemeClr val="tx1"/>
                </a:solidFill>
              </a:rPr>
              <a:t>Onko kulu- ja tuloerät eroteltu aiheuttamisperiaatteella?</a:t>
            </a:r>
          </a:p>
          <a:p>
            <a:pPr lvl="1">
              <a:buFont typeface="Arial" panose="020B0604020202020204" pitchFamily="34" charset="0"/>
            </a:pPr>
            <a:r>
              <a:rPr lang="fi-FI" sz="2200" dirty="0">
                <a:solidFill>
                  <a:schemeClr val="tx1"/>
                </a:solidFill>
              </a:rPr>
              <a:t>Onko liiketoimintojen väliset sisäiset kustannukset hinnoiteltu oikein?</a:t>
            </a:r>
          </a:p>
          <a:p>
            <a:pPr>
              <a:buFont typeface="Arial" panose="020B0604020202020204" pitchFamily="34" charset="0"/>
            </a:pPr>
            <a:r>
              <a:rPr lang="fi-FI" sz="2400" dirty="0">
                <a:solidFill>
                  <a:schemeClr val="tx1"/>
                </a:solidFill>
              </a:rPr>
              <a:t>Tässä yhteydessä sääntelyelin ei tarkastellut palvelupaikkojen kirjanpidon eriyttämistä.</a:t>
            </a: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8</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Alatunnisteen paikkamerkki 5"/>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
        <p:nvSpPr>
          <p:cNvPr id="4" name="Päivämäärän paikkamerkki 3">
            <a:extLst>
              <a:ext uri="{FF2B5EF4-FFF2-40B4-BE49-F238E27FC236}">
                <a16:creationId xmlns:a16="http://schemas.microsoft.com/office/drawing/2014/main" id="{9BB30E30-8569-5E5F-B801-246F2BC391A6}"/>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Tree>
    <p:extLst>
      <p:ext uri="{BB962C8B-B14F-4D97-AF65-F5344CB8AC3E}">
        <p14:creationId xmlns:p14="http://schemas.microsoft.com/office/powerpoint/2010/main" val="342451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dirty="0"/>
              <a:t>Aiheuttamisperiaate</a:t>
            </a:r>
          </a:p>
        </p:txBody>
      </p:sp>
      <p:sp>
        <p:nvSpPr>
          <p:cNvPr id="3" name="Sisällön paikkamerkki 2"/>
          <p:cNvSpPr>
            <a:spLocks noGrp="1"/>
          </p:cNvSpPr>
          <p:nvPr>
            <p:ph idx="1"/>
          </p:nvPr>
        </p:nvSpPr>
        <p:spPr>
          <a:xfrm>
            <a:off x="454692" y="1196752"/>
            <a:ext cx="8928992" cy="4968552"/>
          </a:xfrm>
        </p:spPr>
        <p:txBody>
          <a:bodyPr>
            <a:normAutofit fontScale="92500" lnSpcReduction="10000"/>
          </a:bodyPr>
          <a:lstStyle/>
          <a:p>
            <a:r>
              <a:rPr lang="fi-FI" sz="2200" dirty="0">
                <a:solidFill>
                  <a:schemeClr val="tx1"/>
                </a:solidFill>
              </a:rPr>
              <a:t>Aiheuttamisperiaate tarkoittaa seuraavaa:</a:t>
            </a:r>
          </a:p>
          <a:p>
            <a:pPr lvl="1"/>
            <a:r>
              <a:rPr lang="fi-FI" dirty="0">
                <a:solidFill>
                  <a:schemeClr val="tx1"/>
                </a:solidFill>
              </a:rPr>
              <a:t>Kaikki eriytetyille liiketoiminnoille suoraan kohdistettavissa olevat tuotot ja kulut sekä varallisuus- ja pääomaerät merkitään suoraan asianomaisen liiketoiminnon eriytettyyn tilinpäätökseen. </a:t>
            </a:r>
          </a:p>
          <a:p>
            <a:pPr lvl="1"/>
            <a:r>
              <a:rPr lang="fi-FI" dirty="0">
                <a:solidFill>
                  <a:schemeClr val="tx1"/>
                </a:solidFill>
              </a:rPr>
              <a:t>Liiketoimintojen yhteiset erät kohdistetaan asianomaisille liiketoiminnoille soveltaen ensisijaisesti sellaista kohdistusperustetta, joka johtaa kyseisten erien kohdistumiseen siihen liiketoimintoon, joka ne tosiasiallisesti aiheutti.</a:t>
            </a:r>
          </a:p>
          <a:p>
            <a:pPr lvl="1"/>
            <a:r>
              <a:rPr lang="fi-FI" dirty="0">
                <a:solidFill>
                  <a:schemeClr val="tx1"/>
                </a:solidFill>
              </a:rPr>
              <a:t>Vasta sitten, jos aiheuttamisperiaatteen mukaista kohdistusperustetta ei ole löydettävissä, liiketoimintojen yhteisten erien kohdistamisessa voidaan käyttää liiketoiminnon laajuuteen perustuvaa jakoperustetta.</a:t>
            </a:r>
          </a:p>
          <a:p>
            <a:pPr lvl="1"/>
            <a:endParaRPr lang="fi-FI" sz="500" dirty="0">
              <a:solidFill>
                <a:schemeClr val="tx1"/>
              </a:solidFill>
            </a:endParaRPr>
          </a:p>
          <a:p>
            <a:r>
              <a:rPr lang="fi-FI" sz="2200" dirty="0">
                <a:solidFill>
                  <a:schemeClr val="tx1"/>
                </a:solidFill>
              </a:rPr>
              <a:t>Sääntelyelin tutki perusteellisesti käytössä olleet kohdistusperusteet. Selvityksen aikana löytyi yksittäisiä kohdistusperusteita, jotka kaipasivat parempia perusteluja. </a:t>
            </a:r>
          </a:p>
          <a:p>
            <a:r>
              <a:rPr lang="fi-FI" sz="2200" dirty="0">
                <a:solidFill>
                  <a:schemeClr val="tx1"/>
                </a:solidFill>
              </a:rPr>
              <a:t>Lisähaaste: Jotkin yksittäiset kustannukset olivat kohdistamatta.</a:t>
            </a:r>
          </a:p>
          <a:p>
            <a:pPr marL="270000" lvl="1" indent="0">
              <a:buNone/>
            </a:pPr>
            <a:r>
              <a:rPr lang="fi-FI" sz="2000" b="1" dirty="0">
                <a:solidFill>
                  <a:schemeClr val="accent1"/>
                </a:solidFill>
                <a:sym typeface="Wingdings" panose="05000000000000000000" pitchFamily="2" charset="2"/>
              </a:rPr>
              <a:t> Edellytettiin, että nämä korjataan.</a:t>
            </a:r>
            <a:endParaRPr lang="fi-FI" sz="2000" b="1" dirty="0">
              <a:solidFill>
                <a:schemeClr val="accent1"/>
              </a:solidFill>
            </a:endParaRPr>
          </a:p>
        </p:txBody>
      </p:sp>
      <p:sp>
        <p:nvSpPr>
          <p:cNvPr id="5" name="Dian numeron paikkamerkki 4"/>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9</a:t>
            </a:fld>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24AD58F8-711A-79AA-753D-1D3757BC94ED}"/>
              </a:ext>
            </a:extLst>
          </p:cNvPr>
          <p:cNvSpPr>
            <a:spLocks noGrp="1"/>
          </p:cNvSpPr>
          <p:nvPr>
            <p:ph type="dt" sz="half" idx="10"/>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26.11.2025</a:t>
            </a:r>
          </a:p>
        </p:txBody>
      </p:sp>
      <p:sp>
        <p:nvSpPr>
          <p:cNvPr id="9" name="Alatunnisteen paikkamerkki 5">
            <a:extLst>
              <a:ext uri="{FF2B5EF4-FFF2-40B4-BE49-F238E27FC236}">
                <a16:creationId xmlns:a16="http://schemas.microsoft.com/office/drawing/2014/main" id="{5EEABDF0-F4D9-B944-865D-46624B2E0AE8}"/>
              </a:ext>
            </a:extLst>
          </p:cNvPr>
          <p:cNvSpPr>
            <a:spLocks noGrp="1"/>
          </p:cNvSpPr>
          <p:nvPr>
            <p:ph type="ftr" sz="quarter" idx="11"/>
          </p:nvPr>
        </p:nvSpPr>
        <p:spPr>
          <a:xfrm>
            <a:off x="1854275" y="6590540"/>
            <a:ext cx="4026877" cy="187200"/>
          </a:xfr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Verdana"/>
                <a:ea typeface="+mn-ea"/>
                <a:cs typeface="+mn-cs"/>
              </a:rPr>
              <a:t>Rautatiealan sääntelyelimen sidosryhmätilaisuus</a:t>
            </a:r>
          </a:p>
        </p:txBody>
      </p:sp>
    </p:spTree>
    <p:extLst>
      <p:ext uri="{BB962C8B-B14F-4D97-AF65-F5344CB8AC3E}">
        <p14:creationId xmlns:p14="http://schemas.microsoft.com/office/powerpoint/2010/main" val="3550163505"/>
      </p:ext>
    </p:extLst>
  </p:cSld>
  <p:clrMapOvr>
    <a:masterClrMapping/>
  </p:clrMapOvr>
</p:sld>
</file>

<file path=ppt/theme/theme1.xml><?xml version="1.0" encoding="utf-8"?>
<a:theme xmlns:a="http://schemas.openxmlformats.org/drawingml/2006/main" name="Trafi_2014_otsikkodia">
  <a:themeElements>
    <a:clrScheme name="Sääntelyelin">
      <a:dk1>
        <a:srgbClr val="000000"/>
      </a:dk1>
      <a:lt1>
        <a:srgbClr val="FFFFFF"/>
      </a:lt1>
      <a:dk2>
        <a:srgbClr val="189B39"/>
      </a:dk2>
      <a:lt2>
        <a:srgbClr val="FFFFFF"/>
      </a:lt2>
      <a:accent1>
        <a:srgbClr val="0AA336"/>
      </a:accent1>
      <a:accent2>
        <a:srgbClr val="E98300"/>
      </a:accent2>
      <a:accent3>
        <a:srgbClr val="0065BD"/>
      </a:accent3>
      <a:accent4>
        <a:srgbClr val="CD0921"/>
      </a:accent4>
      <a:accent5>
        <a:srgbClr val="7AB800"/>
      </a:accent5>
      <a:accent6>
        <a:srgbClr val="970769"/>
      </a:accent6>
      <a:hlink>
        <a:srgbClr val="007D57"/>
      </a:hlink>
      <a:folHlink>
        <a:srgbClr val="7AB80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rafi_2014_otsikkodia">
  <a:themeElements>
    <a:clrScheme name="Sääntelyelin">
      <a:dk1>
        <a:srgbClr val="000000"/>
      </a:dk1>
      <a:lt1>
        <a:srgbClr val="FFFFFF"/>
      </a:lt1>
      <a:dk2>
        <a:srgbClr val="189B39"/>
      </a:dk2>
      <a:lt2>
        <a:srgbClr val="FFFFFF"/>
      </a:lt2>
      <a:accent1>
        <a:srgbClr val="0AA336"/>
      </a:accent1>
      <a:accent2>
        <a:srgbClr val="E98300"/>
      </a:accent2>
      <a:accent3>
        <a:srgbClr val="0065BD"/>
      </a:accent3>
      <a:accent4>
        <a:srgbClr val="CD0921"/>
      </a:accent4>
      <a:accent5>
        <a:srgbClr val="7AB800"/>
      </a:accent5>
      <a:accent6>
        <a:srgbClr val="970769"/>
      </a:accent6>
      <a:hlink>
        <a:srgbClr val="007D57"/>
      </a:hlink>
      <a:folHlink>
        <a:srgbClr val="7AB80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4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aTyTosDocumentType xmlns="a6e14f11-e72c-4b23-9efa-777d2464d593">Esitys</SaTyTosDocumentType>
    <SaTyTosPublicity xmlns="a6e14f11-e72c-4b23-9efa-777d2464d593">Julkinen</SaTyTosPublicity>
    <TaxCatchAll xmlns="986746b9-21ea-4a10-94d5-c7e2d54bbe5a">
      <Value>41</Value>
      <Value>76</Value>
    </TaxCatchAll>
    <p39f2945831442ffb2b72677709d8610 xmlns="986746b9-21ea-4a10-94d5-c7e2d54bbe5a">
      <Terms xmlns="http://schemas.microsoft.com/office/infopath/2007/PartnerControls"/>
    </p39f2945831442ffb2b72677709d8610>
    <f4b386671deb464d8bb6062959db37ce xmlns="986746b9-21ea-4a10-94d5-c7e2d54bbe5a">
      <Terms xmlns="http://schemas.microsoft.com/office/infopath/2007/PartnerControls"/>
    </f4b386671deb464d8bb6062959db37ce>
    <SaTyDocumentUserData xmlns="a6e14f11-e72c-4b23-9efa-777d2464d593">true</SaTyDocumentUserData>
    <g947cab29b3b46f18713a0acc4648f6c xmlns="986746b9-21ea-4a10-94d5-c7e2d54bbe5a">
      <Terms xmlns="http://schemas.microsoft.com/office/infopath/2007/PartnerControls">
        <TermInfo xmlns="http://schemas.microsoft.com/office/infopath/2007/PartnerControls">
          <TermName xmlns="http://schemas.microsoft.com/office/infopath/2007/PartnerControls">Trafi sidosryhmä</TermName>
          <TermId xmlns="http://schemas.microsoft.com/office/infopath/2007/PartnerControls">4c2b36b9-247f-467b-8cb0-2b252a02787c</TermId>
        </TermInfo>
      </Terms>
    </g947cab29b3b46f18713a0acc4648f6c>
    <a9215f07bdd34c12927c30fd8ee294e2 xmlns="986746b9-21ea-4a10-94d5-c7e2d54bbe5a">
      <Terms xmlns="http://schemas.microsoft.com/office/infopath/2007/PartnerControls"/>
    </a9215f07bdd34c12927c30fd8ee294e2>
    <SaTyTosDocumentTypeId xmlns="a6e14f11-e72c-4b23-9efa-777d2464d593">Esitys</SaTyTosDocumentTypeId>
    <SaTyTosPreservation xmlns="a6e14f11-e72c-4b23-9efa-777d2464d593">3 v</SaTyTosPreservation>
    <SaTyDocumentYear xmlns="a6e14f11-e72c-4b23-9efa-777d2464d593">2022</SaTyDocumentYear>
    <SaTyDocumentStatus xmlns="a6e14f11-e72c-4b23-9efa-777d2464d593">Luonnos</SaTyDocumentStatus>
    <SaTyDocumentArchive xmlns="a6e14f11-e72c-4b23-9efa-777d2464d593">false</SaTyDocumentArchive>
    <SaTyTosIssueGroupId xmlns="a6e14f11-e72c-4b23-9efa-777d2464d593" xsi:nil="true"/>
    <SaTyTosTaskGroupId xmlns="a6e14f11-e72c-4b23-9efa-777d2464d593" xsi:nil="true"/>
    <SaTyTosIssueGroup xmlns="a6e14f11-e72c-4b23-9efa-777d2464d593" xsi:nil="true"/>
    <SaTyTosTaskGroup xmlns="a6e14f11-e72c-4b23-9efa-777d2464d59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raficom esitys kuvaton (fi)" ma:contentTypeID="0x0101000EC482A17D284AEE8290D09FC0D2D6D200C589622A2BFC49F09A63EB8A040062500001CF5E8D1CA3164E9B7C8D5063D123AB" ma:contentTypeVersion="111" ma:contentTypeDescription="" ma:contentTypeScope="" ma:versionID="c56cea6a5dbeb2c345823f919839df2d">
  <xsd:schema xmlns:xsd="http://www.w3.org/2001/XMLSchema" xmlns:xs="http://www.w3.org/2001/XMLSchema" xmlns:p="http://schemas.microsoft.com/office/2006/metadata/properties" xmlns:ns2="a6e14f11-e72c-4b23-9efa-777d2464d593" xmlns:ns3="986746b9-21ea-4a10-94d5-c7e2d54bbe5a" targetNamespace="http://schemas.microsoft.com/office/2006/metadata/properties" ma:root="true" ma:fieldsID="e01d9c238bec549336e291c62b77ccfe" ns2:_="" ns3:_="">
    <xsd:import namespace="a6e14f11-e72c-4b23-9efa-777d2464d593"/>
    <xsd:import namespace="986746b9-21ea-4a10-94d5-c7e2d54bbe5a"/>
    <xsd:element name="properties">
      <xsd:complexType>
        <xsd:sequence>
          <xsd:element name="documentManagement">
            <xsd:complexType>
              <xsd:all>
                <xsd:element ref="ns2:SaTyDocumentArchive" minOccurs="0"/>
                <xsd:element ref="ns2:SaTyTosTaskGroup" minOccurs="0"/>
                <xsd:element ref="ns2:SaTyTosTaskGroupId" minOccurs="0"/>
                <xsd:element ref="ns2:SaTyTosIssueGroup" minOccurs="0"/>
                <xsd:element ref="ns2:SaTyTosIssueGroupId" minOccurs="0"/>
                <xsd:element ref="ns2:SaTyTosDocumentType" minOccurs="0"/>
                <xsd:element ref="ns2:SaTyTosDocumentTypeId" minOccurs="0"/>
                <xsd:element ref="ns2:SaTyTosPreservation" minOccurs="0"/>
                <xsd:element ref="ns2:SaTyDocumentYear" minOccurs="0"/>
                <xsd:element ref="ns2:SaTyDocumentStatus" minOccurs="0"/>
                <xsd:element ref="ns2:SaTyTosPublicity" minOccurs="0"/>
                <xsd:element ref="ns3:a9215f07bdd34c12927c30fd8ee294e2" minOccurs="0"/>
                <xsd:element ref="ns3:TaxCatchAll" minOccurs="0"/>
                <xsd:element ref="ns3:TaxCatchAllLabel" minOccurs="0"/>
                <xsd:element ref="ns3:f4b386671deb464d8bb6062959db37ce" minOccurs="0"/>
                <xsd:element ref="ns3:p39f2945831442ffb2b72677709d8610" minOccurs="0"/>
                <xsd:element ref="ns3:g947cab29b3b46f18713a0acc4648f6c" minOccurs="0"/>
                <xsd:element ref="ns2:SaTyDocumentUser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14f11-e72c-4b23-9efa-777d2464d593" elementFormDefault="qualified">
    <xsd:import namespace="http://schemas.microsoft.com/office/2006/documentManagement/types"/>
    <xsd:import namespace="http://schemas.microsoft.com/office/infopath/2007/PartnerControls"/>
    <xsd:element name="SaTyDocumentArchive" ma:index="8" nillable="true" ma:displayName="Arkistoitava" ma:default="0" ma:description="" ma:indexed="true" ma:internalName="SaTyDocumentArchive">
      <xsd:simpleType>
        <xsd:restriction base="dms:Boolean"/>
      </xsd:simpleType>
    </xsd:element>
    <xsd:element name="SaTyTosTaskGroup" ma:index="9" nillable="true" ma:displayName="Tehtävä" ma:hidden="true" ma:indexed="true" ma:internalName="SaTyTosTaskGroup" ma:readOnly="false">
      <xsd:simpleType>
        <xsd:restriction base="dms:Text">
          <xsd:maxLength value="255"/>
        </xsd:restriction>
      </xsd:simpleType>
    </xsd:element>
    <xsd:element name="SaTyTosTaskGroupId" ma:index="10" nillable="true" ma:displayName="Tehtävän tunnus" ma:hidden="true" ma:indexed="true" ma:internalName="SaTyTosTaskGroupId">
      <xsd:simpleType>
        <xsd:restriction base="dms:Text"/>
      </xsd:simpleType>
    </xsd:element>
    <xsd:element name="SaTyTosIssueGroup" ma:index="11" nillable="true" ma:displayName="Tehtävän tarkenne" ma:hidden="true" ma:indexed="true" ma:internalName="SaTyTosIssueGroup" ma:readOnly="false">
      <xsd:simpleType>
        <xsd:restriction base="dms:Text">
          <xsd:maxLength value="255"/>
        </xsd:restriction>
      </xsd:simpleType>
    </xsd:element>
    <xsd:element name="SaTyTosIssueGroupId" ma:index="12" nillable="true" ma:displayName="Tehtävän tarkenteen tunnus" ma:hidden="true" ma:indexed="true" ma:internalName="SaTyTosIssueGroupId">
      <xsd:simpleType>
        <xsd:restriction base="dms:Text"/>
      </xsd:simpleType>
    </xsd:element>
    <xsd:element name="SaTyTosDocumentType" ma:index="13" nillable="true" ma:displayName="Dokumenttityyppi" ma:indexed="true" ma:internalName="SaTyTosDocumentType">
      <xsd:simpleType>
        <xsd:restriction base="dms:Text"/>
      </xsd:simpleType>
    </xsd:element>
    <xsd:element name="SaTyTosDocumentTypeId" ma:index="14" nillable="true" ma:displayName="Dokumenttityypin tunnus" ma:hidden="true" ma:indexed="true" ma:internalName="SaTyTosDocumentTypeId">
      <xsd:simpleType>
        <xsd:restriction base="dms:Text"/>
      </xsd:simpleType>
    </xsd:element>
    <xsd:element name="SaTyTosPreservation" ma:index="15" nillable="true" ma:displayName="Säilytysaika" ma:hidden="true" ma:indexed="true" ma:internalName="SaTyTosPreservation">
      <xsd:simpleType>
        <xsd:restriction base="dms:Text"/>
      </xsd:simpleType>
    </xsd:element>
    <xsd:element name="SaTyDocumentYear" ma:index="16" nillable="true" ma:displayName="Vuosi" ma:decimals="0" ma:hidden="true" ma:indexed="true" ma:internalName="SaTyDocumentYear" ma:percentage="FALSE">
      <xsd:simpleType>
        <xsd:restriction base="dms:Number">
          <xsd:maxInclusive value="2050"/>
          <xsd:minInclusive value="2010"/>
        </xsd:restriction>
      </xsd:simpleType>
    </xsd:element>
    <xsd:element name="SaTyDocumentStatus" ma:index="17" nillable="true" ma:displayName="Tila" ma:default="Luonnos" ma:internalName="SaTyDocumentStatus">
      <xsd:simpleType>
        <xsd:restriction base="dms:Choice">
          <xsd:enumeration value="Luonnos"/>
          <xsd:enumeration value="Valmis"/>
          <xsd:enumeration value="Arkistoitu"/>
        </xsd:restriction>
      </xsd:simpleType>
    </xsd:element>
    <xsd:element name="SaTyTosPublicity" ma:index="20" nillable="true" ma:displayName="Julkisuus" ma:hidden="true" ma:internalName="SaTyTosPublicity">
      <xsd:simpleType>
        <xsd:restriction base="dms:Text"/>
      </xsd:simpleType>
    </xsd:element>
    <xsd:element name="SaTyDocumentUserData" ma:index="31" nillable="true" ma:displayName="Henkilötietoja" ma:default="0" ma:hidden="true" ma:internalName="SaTyDocumentUserDat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6746b9-21ea-4a10-94d5-c7e2d54bbe5a" elementFormDefault="qualified">
    <xsd:import namespace="http://schemas.microsoft.com/office/2006/documentManagement/types"/>
    <xsd:import namespace="http://schemas.microsoft.com/office/infopath/2007/PartnerControls"/>
    <xsd:element name="a9215f07bdd34c12927c30fd8ee294e2" ma:index="21" nillable="true" ma:taxonomy="true" ma:internalName="a9215f07bdd34c12927c30fd8ee294e2" ma:taxonomyFieldName="SaTyDocumentOrganisation" ma:displayName="Organisaatiorakenne" ma:default="" ma:fieldId="{a9215f07-bdd3-4c12-927c-30fd8ee294e2}" ma:sspId="42e88440-2203-4dc9-b854-10cc85d9cb65" ma:termSetId="4e8fc55d-bf43-4adc-9421-b3b49beecec2"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f9c34160-69ea-44be-afbb-7a37e48b76ad}" ma:internalName="TaxCatchAll" ma:showField="CatchAllData" ma:web="a6e14f11-e72c-4b23-9efa-777d2464d593">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description="" ma:hidden="true" ma:list="{f9c34160-69ea-44be-afbb-7a37e48b76ad}" ma:internalName="TaxCatchAllLabel" ma:readOnly="true" ma:showField="CatchAllDataLabel" ma:web="a6e14f11-e72c-4b23-9efa-777d2464d593">
      <xsd:complexType>
        <xsd:complexContent>
          <xsd:extension base="dms:MultiChoiceLookup">
            <xsd:sequence>
              <xsd:element name="Value" type="dms:Lookup" maxOccurs="unbounded" minOccurs="0" nillable="true"/>
            </xsd:sequence>
          </xsd:extension>
        </xsd:complexContent>
      </xsd:complexType>
    </xsd:element>
    <xsd:element name="f4b386671deb464d8bb6062959db37ce" ma:index="25" nillable="true" ma:taxonomy="true" ma:internalName="f4b386671deb464d8bb6062959db37ce" ma:taxonomyFieldName="SaTyDocumentQuartal" ma:displayName="Osavuosi" ma:default="" ma:fieldId="{f4b38667-1deb-464d-8bb6-062959db37ce}" ma:sspId="42e88440-2203-4dc9-b854-10cc85d9cb65" ma:termSetId="895a9155-bcdc-4b0f-80ed-bd9ee6ec15cd" ma:anchorId="00000000-0000-0000-0000-000000000000" ma:open="false" ma:isKeyword="false">
      <xsd:complexType>
        <xsd:sequence>
          <xsd:element ref="pc:Terms" minOccurs="0" maxOccurs="1"/>
        </xsd:sequence>
      </xsd:complexType>
    </xsd:element>
    <xsd:element name="p39f2945831442ffb2b72677709d8610" ma:index="27" nillable="true" ma:taxonomy="true" ma:internalName="p39f2945831442ffb2b72677709d8610" ma:taxonomyFieldName="SaTyDocumentMonth" ma:displayName="Kuukausi" ma:default="" ma:fieldId="{939f2945-8314-42ff-b2b7-2677709d8610}" ma:sspId="42e88440-2203-4dc9-b854-10cc85d9cb65" ma:termSetId="9349d5b0-8d30-4cc9-9bbe-b194ef7e757b" ma:anchorId="00000000-0000-0000-0000-000000000000" ma:open="false" ma:isKeyword="false">
      <xsd:complexType>
        <xsd:sequence>
          <xsd:element ref="pc:Terms" minOccurs="0" maxOccurs="1"/>
        </xsd:sequence>
      </xsd:complexType>
    </xsd:element>
    <xsd:element name="g947cab29b3b46f18713a0acc4648f6c" ma:index="29" nillable="true" ma:taxonomy="true" ma:internalName="g947cab29b3b46f18713a0acc4648f6c" ma:taxonomyFieldName="SaTyDocumentOtherTag" ma:displayName="Muu yksilöivä tieto" ma:indexed="true" ma:default="" ma:fieldId="{0947cab2-9b3b-46f1-8713-a0acc4648f6c}" ma:sspId="42e88440-2203-4dc9-b854-10cc85d9cb65" ma:termSetId="fd54c402-2e62-4cf2-a566-0b7c39712901"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2e88440-2203-4dc9-b854-10cc85d9cb65" ContentTypeId="0x0101000EC482A17D284AEE8290D09FC0D2D6D200C589622A2BFC49F09A63EB8A04006250" PreviousValue="tru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9C1A10-244F-47DD-8348-E5628CBB56B2}">
  <ds:schemaRefs>
    <ds:schemaRef ds:uri="http://schemas.microsoft.com/office/2006/documentManagement/types"/>
    <ds:schemaRef ds:uri="986746b9-21ea-4a10-94d5-c7e2d54bbe5a"/>
    <ds:schemaRef ds:uri="http://purl.org/dc/terms/"/>
    <ds:schemaRef ds:uri="http://schemas.microsoft.com/office/infopath/2007/PartnerControls"/>
    <ds:schemaRef ds:uri="http://purl.org/dc/elements/1.1/"/>
    <ds:schemaRef ds:uri="http://purl.org/dc/dcmitype/"/>
    <ds:schemaRef ds:uri="a6e14f11-e72c-4b23-9efa-777d2464d59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FC6D470-0EFB-474D-BE5F-EAA1515E8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14f11-e72c-4b23-9efa-777d2464d593"/>
    <ds:schemaRef ds:uri="986746b9-21ea-4a10-94d5-c7e2d54bb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9EFB0-35C6-4137-9C87-C6E1E20570CD}">
  <ds:schemaRefs>
    <ds:schemaRef ds:uri="Microsoft.SharePoint.Taxonomy.ContentTypeSync"/>
  </ds:schemaRefs>
</ds:datastoreItem>
</file>

<file path=customXml/itemProps4.xml><?xml version="1.0" encoding="utf-8"?>
<ds:datastoreItem xmlns:ds="http://schemas.openxmlformats.org/officeDocument/2006/customXml" ds:itemID="{DE1FAEFA-5B53-41E6-8A61-64A9551947A7}">
  <ds:schemaRefs>
    <ds:schemaRef ds:uri="http://schemas.microsoft.com/sharepoint/v3/contenttype/forms"/>
  </ds:schemaRefs>
</ds:datastoreItem>
</file>

<file path=docMetadata/LabelInfo.xml><?xml version="1.0" encoding="utf-8"?>
<clbl:labelList xmlns:clbl="http://schemas.microsoft.com/office/2020/mipLabelMetadata">
  <clbl:label id="{5e7293bf-545a-4907-bcb4-62ff40e1659b}" enabled="1" method="Standard" siteId="{a1fe7b1a-744e-4ced-981b-fa7841e761e8}" contentBits="0" removed="0"/>
</clbl:labelList>
</file>

<file path=docProps/app.xml><?xml version="1.0" encoding="utf-8"?>
<Properties xmlns="http://schemas.openxmlformats.org/officeDocument/2006/extended-properties" xmlns:vt="http://schemas.openxmlformats.org/officeDocument/2006/docPropsVTypes">
  <TotalTime>18</TotalTime>
  <Words>996</Words>
  <Application>Microsoft Office PowerPoint</Application>
  <PresentationFormat>Mukautettu</PresentationFormat>
  <Paragraphs>145</Paragraphs>
  <Slides>14</Slides>
  <Notes>2</Notes>
  <HiddenSlides>0</HiddenSlides>
  <MMClips>0</MMClips>
  <ScaleCrop>false</ScaleCrop>
  <HeadingPairs>
    <vt:vector size="6" baseType="variant">
      <vt:variant>
        <vt:lpstr>Käytetyt fontit</vt:lpstr>
      </vt:variant>
      <vt:variant>
        <vt:i4>5</vt:i4>
      </vt:variant>
      <vt:variant>
        <vt:lpstr>Teema</vt:lpstr>
      </vt:variant>
      <vt:variant>
        <vt:i4>8</vt:i4>
      </vt:variant>
      <vt:variant>
        <vt:lpstr>Dian otsikot</vt:lpstr>
      </vt:variant>
      <vt:variant>
        <vt:i4>14</vt:i4>
      </vt:variant>
    </vt:vector>
  </HeadingPairs>
  <TitlesOfParts>
    <vt:vector size="27" baseType="lpstr">
      <vt:lpstr>Arial</vt:lpstr>
      <vt:lpstr>Calibri</vt:lpstr>
      <vt:lpstr>Times New Roman</vt:lpstr>
      <vt:lpstr>Verdana</vt:lpstr>
      <vt:lpstr>Wingdings</vt:lpstr>
      <vt:lpstr>Trafi_2014_otsikkodia</vt:lpstr>
      <vt:lpstr>1_Trafi_2014_peruskalvo</vt:lpstr>
      <vt:lpstr>2_Trafi_2014_peruskalvo</vt:lpstr>
      <vt:lpstr>3_Trafi_2014_peruskalvo</vt:lpstr>
      <vt:lpstr>1_Trafi_2014_otsikkodia</vt:lpstr>
      <vt:lpstr>4_Trafi_2014_peruskalvo</vt:lpstr>
      <vt:lpstr>5_Trafi_2014_peruskalvo</vt:lpstr>
      <vt:lpstr>6_Trafi_2014_peruskalvo</vt:lpstr>
      <vt:lpstr>Kirjanpidollinen eriyttäminen  Case: VR-Yhtymä Oyj</vt:lpstr>
      <vt:lpstr>Sisältö</vt:lpstr>
      <vt:lpstr>Kirjanpidollista eriyttämistä koskeva sääntely</vt:lpstr>
      <vt:lpstr>Kirjanpidollista eriyttämistä koskeva sääntely: Raideliikennelaki (1302/2018)  1</vt:lpstr>
      <vt:lpstr>Kirjanpidollista eriyttämistä koskeva sääntely: Raideliikennelaki (1302/2018)  2</vt:lpstr>
      <vt:lpstr>Kirjanpidollista eriyttämistä koskeva sääntely:   Rautatiemarkkinadirektiivin 2012/34/EU artikla 6</vt:lpstr>
      <vt:lpstr>Eriytettävät liiketoiminnot</vt:lpstr>
      <vt:lpstr>Keskeiset kysymykset</vt:lpstr>
      <vt:lpstr>Aiheuttamisperiaate</vt:lpstr>
      <vt:lpstr>Sisäiset maksut 1</vt:lpstr>
      <vt:lpstr>Sisäiset maksut 2</vt:lpstr>
      <vt:lpstr>Asian käsittelyprosessi 1</vt:lpstr>
      <vt:lpstr>Asian käsittelyprosessi  2</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Kukkarinen Aleksi</dc:creator>
  <cp:lastModifiedBy>Anttila Mertti</cp:lastModifiedBy>
  <cp:revision>2</cp:revision>
  <cp:lastPrinted>2025-11-26T05:45:43Z</cp:lastPrinted>
  <dcterms:created xsi:type="dcterms:W3CDTF">2012-06-04T11:36:57Z</dcterms:created>
  <dcterms:modified xsi:type="dcterms:W3CDTF">2025-11-27T06:05:14Z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d82ff796f8549e7b48b0e43c70930a6">
    <vt:lpwstr>Englanti|5533f9c9-df5d-46e3-a769-0e9b58f72461</vt:lpwstr>
  </property>
  <property fmtid="{D5CDD505-2E9C-101B-9397-08002B2CF9AE}" pid="3" name="SaTyDocumentQuartal">
    <vt:lpwstr/>
  </property>
  <property fmtid="{D5CDD505-2E9C-101B-9397-08002B2CF9AE}" pid="4" name="ContentTypeId">
    <vt:lpwstr>0x0101000EC482A17D284AEE8290D09FC0D2D6D200C589622A2BFC49F09A63EB8A040062500001CF5E8D1CA3164E9B7C8D5063D123AB</vt:lpwstr>
  </property>
  <property fmtid="{D5CDD505-2E9C-101B-9397-08002B2CF9AE}" pid="5" name="SaTyDocumentMonth">
    <vt:lpwstr/>
  </property>
  <property fmtid="{D5CDD505-2E9C-101B-9397-08002B2CF9AE}" pid="6" name="eb88049090c34051aae092bae2056bc2">
    <vt:lpwstr/>
  </property>
  <property fmtid="{D5CDD505-2E9C-101B-9397-08002B2CF9AE}" pid="7" name="SaTyTosKeywords">
    <vt:lpwstr/>
  </property>
  <property fmtid="{D5CDD505-2E9C-101B-9397-08002B2CF9AE}" pid="8" name="SaTyDocumentLanguage">
    <vt:lpwstr>76;#Englanti|5533f9c9-df5d-46e3-a769-0e9b58f72461</vt:lpwstr>
  </property>
  <property fmtid="{D5CDD505-2E9C-101B-9397-08002B2CF9AE}" pid="9" name="SaTyDocumentOtherTag">
    <vt:lpwstr>41;#Trafi sidosryhmä|4c2b36b9-247f-467b-8cb0-2b252a02787c</vt:lpwstr>
  </property>
  <property fmtid="{D5CDD505-2E9C-101B-9397-08002B2CF9AE}" pid="10" name="SaTyDocumentOrganisation">
    <vt:lpwstr/>
  </property>
</Properties>
</file>